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6" r:id="rId1"/>
    <p:sldMasterId id="2147484221" r:id="rId2"/>
  </p:sldMasterIdLst>
  <p:notesMasterIdLst>
    <p:notesMasterId r:id="rId20"/>
  </p:notesMasterIdLst>
  <p:sldIdLst>
    <p:sldId id="570" r:id="rId3"/>
    <p:sldId id="600" r:id="rId4"/>
    <p:sldId id="602" r:id="rId5"/>
    <p:sldId id="603" r:id="rId6"/>
    <p:sldId id="606" r:id="rId7"/>
    <p:sldId id="607" r:id="rId8"/>
    <p:sldId id="604" r:id="rId9"/>
    <p:sldId id="605" r:id="rId10"/>
    <p:sldId id="609" r:id="rId11"/>
    <p:sldId id="610" r:id="rId12"/>
    <p:sldId id="611" r:id="rId13"/>
    <p:sldId id="614" r:id="rId14"/>
    <p:sldId id="613" r:id="rId15"/>
    <p:sldId id="615" r:id="rId16"/>
    <p:sldId id="621" r:id="rId17"/>
    <p:sldId id="622" r:id="rId18"/>
    <p:sldId id="620" r:id="rId19"/>
  </p:sldIdLst>
  <p:sldSz cx="18288000" cy="10288588"/>
  <p:notesSz cx="6797675" cy="9926638"/>
  <p:defaultTextStyle>
    <a:defPPr>
      <a:defRPr lang="ru-RU"/>
    </a:defPPr>
    <a:lvl1pPr marL="0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578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156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6734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2314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7892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3468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99049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4627" algn="l" defTabSz="137115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koff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91"/>
    <a:srgbClr val="F2F2F2"/>
    <a:srgbClr val="FFB9B9"/>
    <a:srgbClr val="828282"/>
    <a:srgbClr val="C5C5C5"/>
    <a:srgbClr val="D5D5D5"/>
    <a:srgbClr val="383838"/>
    <a:srgbClr val="F9393E"/>
    <a:srgbClr val="EF6B6B"/>
    <a:srgbClr val="EB4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5220" autoAdjust="0"/>
  </p:normalViewPr>
  <p:slideViewPr>
    <p:cSldViewPr snapToGrid="0">
      <p:cViewPr varScale="1">
        <p:scale>
          <a:sx n="60" d="100"/>
          <a:sy n="60" d="100"/>
        </p:scale>
        <p:origin x="690" y="90"/>
      </p:cViewPr>
      <p:guideLst/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582" y="102"/>
      </p:cViewPr>
      <p:guideLst>
        <p:guide orient="horz" pos="3127"/>
        <p:guide pos="2141"/>
      </p:guideLst>
    </p:cSldViewPr>
  </p:notesViewPr>
  <p:gridSpacing cx="365761" cy="36576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1BCA8-F940-4B2C-BED6-5BA47B679EE9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36486-6481-4517-93D6-377984602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18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578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156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6734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2314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7892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3468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99049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4627" algn="l" defTabSz="1371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541"/>
            <a:ext cx="12895002" cy="198150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0812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4425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8253"/>
            <a:ext cx="5781792" cy="1917995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506"/>
            <a:ext cx="6770312" cy="8290935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6247"/>
            <a:ext cx="5781792" cy="3877272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407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2012"/>
            <a:ext cx="12895001" cy="85023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541"/>
            <a:ext cx="12895002" cy="576946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2250"/>
            <a:ext cx="12895001" cy="101119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7176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541"/>
            <a:ext cx="12895002" cy="5106188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6635"/>
            <a:ext cx="12895002" cy="2356807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7287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541"/>
            <a:ext cx="12141201" cy="45346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9141"/>
            <a:ext cx="10836786" cy="57158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6635"/>
            <a:ext cx="12895002" cy="2356807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750"/>
            <a:ext cx="914400" cy="877299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30503"/>
            <a:ext cx="914400" cy="877299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4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73224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8429"/>
            <a:ext cx="12895002" cy="3893791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2220"/>
            <a:ext cx="12895002" cy="2271222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6058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541"/>
            <a:ext cx="12141201" cy="45346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20729"/>
            <a:ext cx="12895004" cy="77149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2220"/>
            <a:ext cx="12895002" cy="2271222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750"/>
            <a:ext cx="914400" cy="877299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30503"/>
            <a:ext cx="914400" cy="877299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856102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541"/>
            <a:ext cx="12882305" cy="45346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20729"/>
            <a:ext cx="12895004" cy="77149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2220"/>
            <a:ext cx="12895002" cy="2271222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7133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2592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541"/>
            <a:ext cx="1957115" cy="7878392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541"/>
            <a:ext cx="10590225" cy="787839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9787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04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r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7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173575" y="269123"/>
            <a:ext cx="611982" cy="54300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203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9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1"/>
            <a:ext cx="18288000" cy="1030129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7358"/>
            <a:ext cx="11650404" cy="2469834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7188"/>
            <a:ext cx="11650404" cy="164560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8083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5669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927"/>
            <a:ext cx="12895002" cy="2740294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2220"/>
            <a:ext cx="12895002" cy="1290799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5858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1384"/>
            <a:ext cx="6276053" cy="58220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1385"/>
            <a:ext cx="6276051" cy="582205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4166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975"/>
            <a:ext cx="6278435" cy="864526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6502"/>
            <a:ext cx="6278435" cy="495694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975"/>
            <a:ext cx="6278427" cy="864526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6502"/>
            <a:ext cx="6278426" cy="495694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1058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1282170" y="3898651"/>
            <a:ext cx="15772407" cy="53678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  <a:p>
            <a:pPr lvl="4"/>
            <a:r>
              <a:rPr lang="en-US" dirty="0"/>
              <a:t>Text</a:t>
            </a:r>
          </a:p>
          <a:p>
            <a:pPr marL="0" marR="0" lvl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/>
              <a:t>Text</a:t>
            </a:r>
          </a:p>
          <a:p>
            <a:pPr lvl="5"/>
            <a:r>
              <a:rPr lang="en-US" dirty="0"/>
              <a:t>Text</a:t>
            </a:r>
          </a:p>
          <a:p>
            <a:pPr lvl="6"/>
            <a:r>
              <a:rPr lang="en-US" dirty="0"/>
              <a:t>Text</a:t>
            </a:r>
          </a:p>
          <a:p>
            <a:pPr lvl="7"/>
            <a:endParaRPr lang="en-US" dirty="0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1295907" y="1083638"/>
            <a:ext cx="15772407" cy="24363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7011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205" r:id="rId3"/>
    <p:sldLayoutId id="2147484206" r:id="rId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360314" rtl="0" eaLnBrk="1" latinLnBrk="0" hangingPunct="1">
        <a:lnSpc>
          <a:spcPct val="90000"/>
        </a:lnSpc>
        <a:spcBef>
          <a:spcPct val="0"/>
        </a:spcBef>
        <a:buNone/>
        <a:defRPr sz="8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1360314" rtl="0" eaLnBrk="1" fontAlgn="auto" latinLnBrk="0" hangingPunct="1">
        <a:lnSpc>
          <a:spcPct val="100000"/>
        </a:lnSpc>
        <a:spcBef>
          <a:spcPts val="744"/>
        </a:spcBef>
        <a:spcAft>
          <a:spcPts val="0"/>
        </a:spcAft>
        <a:buClrTx/>
        <a:buSzPct val="100000"/>
        <a:buFontTx/>
        <a:buNone/>
        <a:tabLst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70871" rtl="0" eaLnBrk="1" latinLnBrk="0" hangingPunct="1">
        <a:lnSpc>
          <a:spcPct val="100000"/>
        </a:lnSpc>
        <a:spcBef>
          <a:spcPts val="744"/>
        </a:spcBef>
        <a:buSzPct val="100000"/>
        <a:buFontTx/>
        <a:buNone/>
        <a:defRPr sz="4200" b="1" kern="1200" baseline="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0" indent="0" algn="l" defTabSz="670871" rtl="0" eaLnBrk="1" latinLnBrk="0" hangingPunct="1">
        <a:lnSpc>
          <a:spcPct val="150000"/>
        </a:lnSpc>
        <a:spcBef>
          <a:spcPts val="744"/>
        </a:spcBef>
        <a:buSzPct val="100000"/>
        <a:buFontTx/>
        <a:buNone/>
        <a:defRPr sz="1505" kern="1200" baseline="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0" indent="0" algn="l" defTabSz="1360314" rtl="0" eaLnBrk="1" latinLnBrk="0" hangingPunct="1">
        <a:lnSpc>
          <a:spcPct val="100000"/>
        </a:lnSpc>
        <a:spcBef>
          <a:spcPts val="744"/>
        </a:spcBef>
        <a:buSzPct val="100000"/>
        <a:buFontTx/>
        <a:buNone/>
        <a:defRPr sz="2700" b="1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4pPr>
      <a:lvl5pPr marL="0" indent="0" algn="l" defTabSz="1360314" rtl="0" eaLnBrk="1" latinLnBrk="0" hangingPunct="1">
        <a:lnSpc>
          <a:spcPct val="100000"/>
        </a:lnSpc>
        <a:spcBef>
          <a:spcPts val="744"/>
        </a:spcBef>
        <a:buSzPct val="100000"/>
        <a:buFontTx/>
        <a:buNone/>
        <a:defRPr sz="1800" b="1" kern="1200" baseline="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5pPr>
      <a:lvl6pPr marL="0" indent="0" algn="l" defTabSz="1360314" rtl="0" eaLnBrk="1" latinLnBrk="0" hangingPunct="1">
        <a:lnSpc>
          <a:spcPct val="100000"/>
        </a:lnSpc>
        <a:spcBef>
          <a:spcPts val="744"/>
        </a:spcBef>
        <a:buFontTx/>
        <a:buNone/>
        <a:defRPr sz="1350" b="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6pPr>
      <a:lvl7pPr marL="0" indent="0" algn="l" defTabSz="1360314" rtl="0" eaLnBrk="1" latinLnBrk="0" hangingPunct="1">
        <a:lnSpc>
          <a:spcPct val="100000"/>
        </a:lnSpc>
        <a:spcBef>
          <a:spcPts val="744"/>
        </a:spcBef>
        <a:buFontTx/>
        <a:buNone/>
        <a:defRPr sz="1200" b="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7pPr>
      <a:lvl8pPr marL="0" marR="0" indent="0" algn="l" defTabSz="1360314" rtl="0" eaLnBrk="1" fontAlgn="auto" latinLnBrk="0" hangingPunct="1">
        <a:lnSpc>
          <a:spcPct val="90000"/>
        </a:lnSpc>
        <a:spcBef>
          <a:spcPts val="744"/>
        </a:spcBef>
        <a:spcAft>
          <a:spcPts val="0"/>
        </a:spcAft>
        <a:buClrTx/>
        <a:buSzTx/>
        <a:buFontTx/>
        <a:buNone/>
        <a:tabLst/>
        <a:defRPr sz="1203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68587" indent="0" algn="l" defTabSz="1360314" rtl="0" eaLnBrk="1" latinLnBrk="0" hangingPunct="1">
        <a:lnSpc>
          <a:spcPct val="90000"/>
        </a:lnSpc>
        <a:spcBef>
          <a:spcPts val="744"/>
        </a:spcBef>
        <a:buFont typeface="Arial" panose="020B0604020202020204" pitchFamily="34" charset="0"/>
        <a:buNone/>
        <a:defRPr sz="26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0314" rtl="0" eaLnBrk="1" latinLnBrk="0" hangingPunct="1">
        <a:defRPr sz="2678" kern="1200">
          <a:solidFill>
            <a:schemeClr val="tx1"/>
          </a:solidFill>
          <a:latin typeface="+mn-lt"/>
          <a:ea typeface="+mn-ea"/>
          <a:cs typeface="+mn-cs"/>
        </a:defRPr>
      </a:lvl1pPr>
      <a:lvl2pPr marL="680157" algn="l" defTabSz="1360314" rtl="0" eaLnBrk="1" latinLnBrk="0" hangingPunct="1">
        <a:defRPr sz="2678" kern="1200">
          <a:solidFill>
            <a:schemeClr val="tx1"/>
          </a:solidFill>
          <a:latin typeface="+mn-lt"/>
          <a:ea typeface="+mn-ea"/>
          <a:cs typeface="+mn-cs"/>
        </a:defRPr>
      </a:lvl2pPr>
      <a:lvl3pPr marL="1360314" algn="l" defTabSz="1360314" rtl="0" eaLnBrk="1" latinLnBrk="0" hangingPunct="1">
        <a:defRPr sz="2678" kern="1200">
          <a:solidFill>
            <a:schemeClr val="tx1"/>
          </a:solidFill>
          <a:latin typeface="+mn-lt"/>
          <a:ea typeface="+mn-ea"/>
          <a:cs typeface="+mn-cs"/>
        </a:defRPr>
      </a:lvl3pPr>
      <a:lvl4pPr marL="2040471" algn="l" defTabSz="1360314" rtl="0" eaLnBrk="1" latinLnBrk="0" hangingPunct="1">
        <a:defRPr sz="2678" kern="1200">
          <a:solidFill>
            <a:schemeClr val="tx1"/>
          </a:solidFill>
          <a:latin typeface="+mn-lt"/>
          <a:ea typeface="+mn-ea"/>
          <a:cs typeface="+mn-cs"/>
        </a:defRPr>
      </a:lvl4pPr>
      <a:lvl5pPr marL="2720630" algn="l" defTabSz="1360314" rtl="0" eaLnBrk="1" latinLnBrk="0" hangingPunct="1">
        <a:defRPr sz="2678" kern="1200">
          <a:solidFill>
            <a:schemeClr val="tx1"/>
          </a:solidFill>
          <a:latin typeface="+mn-lt"/>
          <a:ea typeface="+mn-ea"/>
          <a:cs typeface="+mn-cs"/>
        </a:defRPr>
      </a:lvl5pPr>
      <a:lvl6pPr marL="3400785" algn="l" defTabSz="1360314" rtl="0" eaLnBrk="1" latinLnBrk="0" hangingPunct="1">
        <a:defRPr sz="2678" kern="1200">
          <a:solidFill>
            <a:schemeClr val="tx1"/>
          </a:solidFill>
          <a:latin typeface="+mn-lt"/>
          <a:ea typeface="+mn-ea"/>
          <a:cs typeface="+mn-cs"/>
        </a:defRPr>
      </a:lvl6pPr>
      <a:lvl7pPr marL="4080944" algn="l" defTabSz="1360314" rtl="0" eaLnBrk="1" latinLnBrk="0" hangingPunct="1">
        <a:defRPr sz="2678" kern="1200">
          <a:solidFill>
            <a:schemeClr val="tx1"/>
          </a:solidFill>
          <a:latin typeface="+mn-lt"/>
          <a:ea typeface="+mn-ea"/>
          <a:cs typeface="+mn-cs"/>
        </a:defRPr>
      </a:lvl7pPr>
      <a:lvl8pPr marL="4761101" algn="l" defTabSz="1360314" rtl="0" eaLnBrk="1" latinLnBrk="0" hangingPunct="1">
        <a:defRPr sz="2678" kern="1200">
          <a:solidFill>
            <a:schemeClr val="tx1"/>
          </a:solidFill>
          <a:latin typeface="+mn-lt"/>
          <a:ea typeface="+mn-ea"/>
          <a:cs typeface="+mn-cs"/>
        </a:defRPr>
      </a:lvl8pPr>
      <a:lvl9pPr marL="5441258" algn="l" defTabSz="1360314" rtl="0" eaLnBrk="1" latinLnBrk="0" hangingPunct="1">
        <a:defRPr sz="26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1"/>
            <a:ext cx="18288000" cy="1030129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541"/>
            <a:ext cx="12895002" cy="1981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1385"/>
            <a:ext cx="12895002" cy="5822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3443"/>
            <a:ext cx="1367909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3443"/>
            <a:ext cx="9446418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3443"/>
            <a:ext cx="1025009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4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33" r:id="rId12"/>
    <p:sldLayoutId id="2147484234" r:id="rId13"/>
    <p:sldLayoutId id="2147484235" r:id="rId14"/>
    <p:sldLayoutId id="2147484236" r:id="rId15"/>
    <p:sldLayoutId id="2147484237" r:id="rId16"/>
    <p:sldLayoutId id="2147484238" r:id="rId17"/>
    <p:sldLayoutId id="2147484239" r:id="rId1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vcr.cz/clanek/registr-smluv.aspx?q=Y2hudW09OQ%3D%3D" TargetMode="External"/><Relationship Id="rId2" Type="http://schemas.openxmlformats.org/officeDocument/2006/relationships/hyperlink" Target="https://smlouvy.gov.cz/stranka/co-delam-spatne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mvcr.cz/soubor/tabulka-vyplnovani-metadat.aspx" TargetMode="External"/><Relationship Id="rId5" Type="http://schemas.openxmlformats.org/officeDocument/2006/relationships/hyperlink" Target="https://www.mvcr.cz/soubor/metodika-k-aplikaci-zrs-mvcr-soukromopravni-cast-15-9-2020-pdf.aspx" TargetMode="External"/><Relationship Id="rId4" Type="http://schemas.openxmlformats.org/officeDocument/2006/relationships/hyperlink" Target="https://www.mvcr.cz/soubor/metodicky-navod-k-aplikaci-zakona-o-registru-smluv-jez-slouzi-k-zakladni-orientaci-v-problematice-a-prinasi-zakladni-odpovedi-na-casto-kladene-dotazy.asp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nadezda.stadlerova@kraj-lbc.cz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7"/>
          <p:cNvSpPr txBox="1">
            <a:spLocks/>
          </p:cNvSpPr>
          <p:nvPr/>
        </p:nvSpPr>
        <p:spPr>
          <a:xfrm>
            <a:off x="3918138" y="3862497"/>
            <a:ext cx="6372223" cy="53161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36031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100" b="1" kern="1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8" name="Прямая соединительная линия 47"/>
          <p:cNvCxnSpPr/>
          <p:nvPr/>
        </p:nvCxnSpPr>
        <p:spPr>
          <a:xfrm flipV="1">
            <a:off x="14393467" y="6649037"/>
            <a:ext cx="1885949" cy="1886241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46"/>
          <p:cNvCxnSpPr/>
          <p:nvPr/>
        </p:nvCxnSpPr>
        <p:spPr>
          <a:xfrm flipV="1">
            <a:off x="3894536" y="-17123"/>
            <a:ext cx="5144293" cy="5145086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pic>
        <p:nvPicPr>
          <p:cNvPr id="4" name="Obrázek 3" descr="Obsah obrázku kreslení, talíř&#10;&#10;Popis byl vytvořen automaticky">
            <a:extLst>
              <a:ext uri="{FF2B5EF4-FFF2-40B4-BE49-F238E27FC236}">
                <a16:creationId xmlns:a16="http://schemas.microsoft.com/office/drawing/2014/main" id="{EF1E3976-37B6-4AD1-A065-7CEE6B898D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84" y="345335"/>
            <a:ext cx="1450012" cy="56906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A3DDD5B-38CC-4128-FD25-B880122F17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55ABE8"/>
              </a:clrFrom>
              <a:clrTo>
                <a:srgbClr val="55AB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2"/>
          <a:stretch/>
        </p:blipFill>
        <p:spPr>
          <a:xfrm>
            <a:off x="9038829" y="2485053"/>
            <a:ext cx="9245034" cy="7803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993C016-305C-67AC-3ABC-B226F86AF143}"/>
              </a:ext>
            </a:extLst>
          </p:cNvPr>
          <p:cNvSpPr txBox="1"/>
          <p:nvPr/>
        </p:nvSpPr>
        <p:spPr>
          <a:xfrm>
            <a:off x="966371" y="3862497"/>
            <a:ext cx="8450345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(Základní text)"/>
            </a:endParaRPr>
          </a:p>
          <a:p>
            <a:pPr marL="0" marR="0" lvl="0" indent="0" defTabSz="137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400" dirty="0">
                <a:solidFill>
                  <a:srgbClr val="FFFFFF"/>
                </a:solidFill>
                <a:latin typeface="Trebuchet MS (Základní text)"/>
              </a:rPr>
              <a:t>Nejčastější pochybení</a:t>
            </a:r>
            <a:br>
              <a:rPr lang="cs-CZ" sz="5400" dirty="0">
                <a:solidFill>
                  <a:srgbClr val="FFFFFF"/>
                </a:solidFill>
                <a:latin typeface="Trebuchet MS (Základní text)"/>
              </a:rPr>
            </a:br>
            <a:r>
              <a:rPr lang="cs-CZ" sz="5400" dirty="0">
                <a:solidFill>
                  <a:srgbClr val="FFFFFF"/>
                </a:solidFill>
                <a:latin typeface="Trebuchet MS (Základní text)"/>
              </a:rPr>
              <a:t>a jejich náprava</a:t>
            </a:r>
          </a:p>
          <a:p>
            <a:pPr marL="0" marR="0" lvl="0" indent="0" defTabSz="137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(Základní text)"/>
            </a:endParaRPr>
          </a:p>
          <a:p>
            <a:pPr marL="0" marR="0" lvl="0" indent="0" defTabSz="137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i="1" dirty="0">
                <a:solidFill>
                  <a:srgbClr val="FFFFFF"/>
                </a:solidFill>
                <a:latin typeface="Trebuchet MS (Základní text)"/>
              </a:rPr>
              <a:t>Mgr. Naděžda Štádlerová</a:t>
            </a:r>
          </a:p>
          <a:p>
            <a:pPr marL="0" marR="0" lvl="0" indent="0" defTabSz="137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i="1" dirty="0">
                <a:solidFill>
                  <a:srgbClr val="FFFFFF"/>
                </a:solidFill>
                <a:latin typeface="Trebuchet MS (Základní text)"/>
              </a:rPr>
              <a:t>vedoucí oddělení interního auditu KÚ LK</a:t>
            </a:r>
          </a:p>
          <a:p>
            <a:pPr marL="0" marR="0" lvl="0" indent="0" defTabSz="137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i="1" dirty="0">
              <a:solidFill>
                <a:srgbClr val="FFFFFF"/>
              </a:solidFill>
              <a:latin typeface="Trebuchet MS (Základní text)"/>
            </a:endParaRPr>
          </a:p>
          <a:p>
            <a:pPr marL="0" marR="0" lvl="0" indent="0" defTabSz="137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(Základní text)"/>
              </a:rPr>
              <a:t>Ing. Andrea Čápová</a:t>
            </a:r>
          </a:p>
          <a:p>
            <a:pPr marL="0" marR="0" lvl="0" indent="0" defTabSz="137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i="1" dirty="0">
                <a:solidFill>
                  <a:srgbClr val="FFFFFF"/>
                </a:solidFill>
                <a:latin typeface="Trebuchet MS (Základní text)"/>
              </a:rPr>
              <a:t>Interní auditorka KÚ LK</a:t>
            </a:r>
            <a:endParaRPr kumimoji="0" lang="cs-CZ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(Základní text)"/>
            </a:endParaRPr>
          </a:p>
          <a:p>
            <a:pPr marL="0" marR="0" lvl="0" indent="0" defTabSz="137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(Základní text)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1603D2C-642A-11D1-6333-159080AC0BC5}"/>
              </a:ext>
            </a:extLst>
          </p:cNvPr>
          <p:cNvSpPr txBox="1"/>
          <p:nvPr/>
        </p:nvSpPr>
        <p:spPr>
          <a:xfrm>
            <a:off x="966371" y="1881114"/>
            <a:ext cx="126373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137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(Základní text)"/>
              </a:rPr>
              <a:t>UVEŘEJŇOVÁNÍ SMLUV A OBJEDNÁVEK V</a:t>
            </a:r>
            <a:r>
              <a:rPr lang="cs-CZ" sz="5400" b="1" dirty="0">
                <a:solidFill>
                  <a:srgbClr val="FFFFFF"/>
                </a:solidFill>
                <a:latin typeface="Trebuchet MS (Základní text)"/>
              </a:rPr>
              <a:t> </a:t>
            </a: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(Základní text)"/>
              </a:rPr>
              <a:t>REGISTRU SMLUV</a:t>
            </a:r>
          </a:p>
        </p:txBody>
      </p:sp>
    </p:spTree>
    <p:extLst>
      <p:ext uri="{BB962C8B-B14F-4D97-AF65-F5344CB8AC3E}">
        <p14:creationId xmlns:p14="http://schemas.microsoft.com/office/powerpoint/2010/main" val="35391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05A8E33-F9E4-DEA7-3F29-F1386A447E8D}"/>
              </a:ext>
            </a:extLst>
          </p:cNvPr>
          <p:cNvSpPr txBox="1"/>
          <p:nvPr/>
        </p:nvSpPr>
        <p:spPr>
          <a:xfrm>
            <a:off x="2279736" y="401482"/>
            <a:ext cx="12688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solidFill>
                  <a:schemeClr val="accent1">
                    <a:lumMod val="50000"/>
                  </a:schemeClr>
                </a:solidFill>
              </a:rPr>
              <a:t>NULOVÁ HODNOTA SMLOUVY (OBJEDNÁVKY)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14B308-D0EA-9BA9-ABF9-008659D79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0F100-3932-2BE9-D037-E9C7E8223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81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8AFD92E-7C86-F60C-9E64-A1AC66E8B35D}"/>
              </a:ext>
            </a:extLst>
          </p:cNvPr>
          <p:cNvSpPr txBox="1"/>
          <p:nvPr/>
        </p:nvSpPr>
        <p:spPr>
          <a:xfrm>
            <a:off x="577955" y="1779413"/>
            <a:ext cx="13795771" cy="8065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</a:pPr>
            <a:endParaRPr lang="cs-CZ" sz="2800" dirty="0">
              <a:solidFill>
                <a:srgbClr val="26262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14400" indent="-4572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cs-CZ" sz="3200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pokud se ale jedná o smlouvy (dodatky), jejichž předmětem </a:t>
            </a:r>
            <a:r>
              <a:rPr lang="cs-CZ" sz="3200" b="1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není finanční plnění, ani toto plnění nelze žádným způsobem určit</a:t>
            </a:r>
            <a:r>
              <a:rPr lang="cs-CZ" sz="3200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 (např. dodatek o prodloužení spolupráce), </a:t>
            </a:r>
            <a:r>
              <a:rPr lang="cs-CZ" sz="3200" u="sng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doporučuje se uvést důvod neuvedení ceny do poznámky pro případnou kontrolu</a:t>
            </a:r>
          </a:p>
          <a:p>
            <a:pPr marL="914400" indent="-4572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cs-CZ" sz="3200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pokud je známa např. pouze hodinová sazba za služby a rozsah služeb není možné dopředu odhadnout, </a:t>
            </a:r>
            <a:r>
              <a:rPr lang="cs-CZ" sz="3200" b="1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doporučuje se do odůvodnění uvést alespoň hodinovou sazbu </a:t>
            </a:r>
            <a:endParaRPr lang="cs-CZ" sz="3200" dirty="0">
              <a:solidFill>
                <a:srgbClr val="262626"/>
              </a:solidFill>
              <a:latin typeface="Trebuchet MS (Základní text)"/>
              <a:ea typeface="Roboto" panose="02000000000000000000" pitchFamily="2" charset="0"/>
            </a:endParaRPr>
          </a:p>
          <a:p>
            <a:pPr marL="914400" indent="-4572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cs-CZ" sz="3200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utajení hodnoty je možné pouze v odůvodněných případech (obchodní tajemství) </a:t>
            </a:r>
          </a:p>
        </p:txBody>
      </p:sp>
    </p:spTree>
    <p:extLst>
      <p:ext uri="{BB962C8B-B14F-4D97-AF65-F5344CB8AC3E}">
        <p14:creationId xmlns:p14="http://schemas.microsoft.com/office/powerpoint/2010/main" val="11077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05A8E33-F9E4-DEA7-3F29-F1386A447E8D}"/>
              </a:ext>
            </a:extLst>
          </p:cNvPr>
          <p:cNvSpPr txBox="1"/>
          <p:nvPr/>
        </p:nvSpPr>
        <p:spPr>
          <a:xfrm>
            <a:off x="590040" y="622695"/>
            <a:ext cx="13913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>
                <a:solidFill>
                  <a:schemeClr val="accent1">
                    <a:lumMod val="50000"/>
                  </a:schemeClr>
                </a:solidFill>
              </a:rPr>
              <a:t>BUDOUCÍ DATUM UZAVŘENÍ SMLOUVY, SMLOUVA BYLA UVEŘEJNĚNA 3 MĚSÍCE PO JEJÍM UZAVŘENÍ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14B308-D0EA-9BA9-ABF9-008659D79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0F100-3932-2BE9-D037-E9C7E8223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81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8AFD92E-7C86-F60C-9E64-A1AC66E8B35D}"/>
              </a:ext>
            </a:extLst>
          </p:cNvPr>
          <p:cNvSpPr txBox="1"/>
          <p:nvPr/>
        </p:nvSpPr>
        <p:spPr>
          <a:xfrm>
            <a:off x="590041" y="2192355"/>
            <a:ext cx="13913339" cy="7327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</a:pPr>
            <a:endParaRPr lang="cs-CZ" sz="2800" dirty="0">
              <a:solidFill>
                <a:srgbClr val="26262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14400" indent="-4572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cs-CZ" sz="3200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smlouva, která </a:t>
            </a:r>
            <a:r>
              <a:rPr lang="cs-CZ" sz="3200" b="1" u="sng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nebyla uveřejněna do 3 měsíců od jejího uzavření</a:t>
            </a:r>
            <a:r>
              <a:rPr lang="cs-CZ" sz="3200" b="1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 </a:t>
            </a:r>
            <a:r>
              <a:rPr lang="cs-CZ" sz="3200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(dle </a:t>
            </a:r>
            <a:r>
              <a:rPr lang="cs-CZ" sz="3200" dirty="0" err="1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ust</a:t>
            </a:r>
            <a:r>
              <a:rPr lang="cs-CZ" sz="3200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. § 7 odst. 1 zákona č. 340/2015 Sb., o registru smluv), je automaticky zrušena od počátku, je neplatná </a:t>
            </a:r>
          </a:p>
          <a:p>
            <a:pPr marL="914400" indent="-4572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cs-CZ" sz="3200" b="1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budoucí datum uzavření smlouvy</a:t>
            </a:r>
            <a:r>
              <a:rPr lang="cs-CZ" sz="3200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 - např. pokud zveřejňovatel omylem do metadat vyplní budoucí datum uzavření smlouvy, překlep</a:t>
            </a:r>
          </a:p>
          <a:p>
            <a:pPr marL="914400" indent="-4572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cs-CZ" sz="3200" b="1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je nutné vyplňovat termíny pečlivě, pozor na překlepy v měsících (rocích), poté se takový překlep může v registru tvářit jako záznam o smlouvě budoucí, či již smlouvě již neplatné</a:t>
            </a:r>
          </a:p>
        </p:txBody>
      </p:sp>
    </p:spTree>
    <p:extLst>
      <p:ext uri="{BB962C8B-B14F-4D97-AF65-F5344CB8AC3E}">
        <p14:creationId xmlns:p14="http://schemas.microsoft.com/office/powerpoint/2010/main" val="15265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05A8E33-F9E4-DEA7-3F29-F1386A447E8D}"/>
              </a:ext>
            </a:extLst>
          </p:cNvPr>
          <p:cNvSpPr txBox="1"/>
          <p:nvPr/>
        </p:nvSpPr>
        <p:spPr>
          <a:xfrm>
            <a:off x="1059219" y="614315"/>
            <a:ext cx="12688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solidFill>
                  <a:schemeClr val="accent1">
                    <a:lumMod val="50000"/>
                  </a:schemeClr>
                </a:solidFill>
              </a:rPr>
              <a:t>STEJNÉ STRANY SMLOUVY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14B308-D0EA-9BA9-ABF9-008659D79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0F100-3932-2BE9-D037-E9C7E8223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81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8AFD92E-7C86-F60C-9E64-A1AC66E8B35D}"/>
              </a:ext>
            </a:extLst>
          </p:cNvPr>
          <p:cNvSpPr txBox="1"/>
          <p:nvPr/>
        </p:nvSpPr>
        <p:spPr>
          <a:xfrm>
            <a:off x="1498321" y="1218454"/>
            <a:ext cx="12249763" cy="2872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</a:pPr>
            <a:endParaRPr lang="cs-CZ" sz="2800" dirty="0">
              <a:solidFill>
                <a:srgbClr val="26262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14400" indent="-457200" algn="just">
              <a:lnSpc>
                <a:spcPct val="150000"/>
              </a:lnSpc>
              <a:buFontTx/>
              <a:buChar char="-"/>
            </a:pPr>
            <a:r>
              <a:rPr lang="cs-CZ" sz="3200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pokud identifikace </a:t>
            </a:r>
            <a:r>
              <a:rPr lang="cs-CZ" sz="3200" b="1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publikující smluvní strany </a:t>
            </a:r>
            <a:r>
              <a:rPr lang="cs-CZ" sz="3200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(např. Libereckého kraje) je </a:t>
            </a:r>
            <a:r>
              <a:rPr lang="cs-CZ" sz="3200" b="1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shodná jako identifikace protistrany</a:t>
            </a:r>
            <a:endParaRPr lang="cs-CZ" sz="3200" dirty="0">
              <a:solidFill>
                <a:srgbClr val="262626"/>
              </a:solidFill>
              <a:latin typeface="Trebuchet MS (Základní text)"/>
              <a:ea typeface="Roboto" panose="02000000000000000000" pitchFamily="2" charset="0"/>
            </a:endParaRPr>
          </a:p>
          <a:p>
            <a:pPr marL="457200" algn="just">
              <a:lnSpc>
                <a:spcPct val="150000"/>
              </a:lnSpc>
            </a:pPr>
            <a:endParaRPr lang="cs-CZ" sz="3200" dirty="0">
              <a:solidFill>
                <a:srgbClr val="26262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26363F-BC46-49E8-02D7-0E804E8C32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5729"/>
          <a:stretch/>
        </p:blipFill>
        <p:spPr bwMode="auto">
          <a:xfrm>
            <a:off x="1498321" y="4091035"/>
            <a:ext cx="13327692" cy="5636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071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05A8E33-F9E4-DEA7-3F29-F1386A447E8D}"/>
              </a:ext>
            </a:extLst>
          </p:cNvPr>
          <p:cNvSpPr txBox="1"/>
          <p:nvPr/>
        </p:nvSpPr>
        <p:spPr>
          <a:xfrm>
            <a:off x="1792376" y="520739"/>
            <a:ext cx="12688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solidFill>
                  <a:schemeClr val="accent1">
                    <a:lumMod val="50000"/>
                  </a:schemeClr>
                </a:solidFill>
              </a:rPr>
              <a:t>STEJNÉ STRANY SMLOUVY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14B308-D0EA-9BA9-ABF9-008659D79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0F100-3932-2BE9-D037-E9C7E8223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81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8AFD92E-7C86-F60C-9E64-A1AC66E8B35D}"/>
              </a:ext>
            </a:extLst>
          </p:cNvPr>
          <p:cNvSpPr txBox="1"/>
          <p:nvPr/>
        </p:nvSpPr>
        <p:spPr>
          <a:xfrm>
            <a:off x="391932" y="1187827"/>
            <a:ext cx="14575352" cy="896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</a:pPr>
            <a:endParaRPr lang="cs-CZ" sz="2800" dirty="0">
              <a:solidFill>
                <a:srgbClr val="26262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14400" indent="-4572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cs-CZ" sz="3200" b="1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identifikace smluvní protistrany (potažmo protistran) je povinné metadatum -&gt; </a:t>
            </a:r>
            <a:r>
              <a:rPr lang="cs-CZ" sz="3200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jeho neuvedení negativně ovlivňuje platnost smlouvy</a:t>
            </a:r>
          </a:p>
          <a:p>
            <a:pPr marL="914400" indent="-4572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cs-CZ" sz="3200" b="1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není nutné do registru manuálně zadávat identifikaci publikující smluvní strany</a:t>
            </a:r>
            <a:r>
              <a:rPr lang="cs-CZ" sz="3200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, protože potřebná data budou automaticky nahrána z datové schránky</a:t>
            </a:r>
          </a:p>
          <a:p>
            <a:pPr marL="914400" indent="-4572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cs-CZ" sz="3200" b="1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vyplňují se pouze údaje druhé smluvní strany (protistrany), se kterou Vaše organizace smlouvu uzavírá</a:t>
            </a:r>
            <a:r>
              <a:rPr lang="cs-CZ" sz="3200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, tato data se v prostředí registru rovněž načtou </a:t>
            </a:r>
            <a:r>
              <a:rPr lang="cs-CZ" sz="3200" i="1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automaticky </a:t>
            </a:r>
            <a:r>
              <a:rPr lang="cs-CZ" sz="3200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po zadání jednoho z identifikačních údajů druhé smluvní strany</a:t>
            </a:r>
            <a:r>
              <a:rPr lang="cs-CZ" sz="3200" b="1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, např. IČ</a:t>
            </a:r>
          </a:p>
          <a:p>
            <a:pPr marL="457200" algn="just">
              <a:lnSpc>
                <a:spcPct val="150000"/>
              </a:lnSpc>
            </a:pPr>
            <a:endParaRPr lang="cs-CZ" sz="3200" dirty="0">
              <a:solidFill>
                <a:srgbClr val="26262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05A8E33-F9E4-DEA7-3F29-F1386A447E8D}"/>
              </a:ext>
            </a:extLst>
          </p:cNvPr>
          <p:cNvSpPr txBox="1"/>
          <p:nvPr/>
        </p:nvSpPr>
        <p:spPr>
          <a:xfrm>
            <a:off x="1756829" y="457200"/>
            <a:ext cx="12688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solidFill>
                  <a:schemeClr val="accent1">
                    <a:lumMod val="50000"/>
                  </a:schemeClr>
                </a:solidFill>
              </a:rPr>
              <a:t>STEJNÉ STRANY SMLOUVY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14B308-D0EA-9BA9-ABF9-008659D79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0F100-3932-2BE9-D037-E9C7E8223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81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7B55C729-6D6C-B01D-5F10-A10658455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994" y="1615865"/>
            <a:ext cx="10946536" cy="8184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287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05A8E33-F9E4-DEA7-3F29-F1386A447E8D}"/>
              </a:ext>
            </a:extLst>
          </p:cNvPr>
          <p:cNvSpPr txBox="1"/>
          <p:nvPr/>
        </p:nvSpPr>
        <p:spPr>
          <a:xfrm>
            <a:off x="1240517" y="859569"/>
            <a:ext cx="12688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50000"/>
                  </a:schemeClr>
                </a:solidFill>
              </a:rPr>
              <a:t>ZÁVĚR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14B308-D0EA-9BA9-ABF9-008659D79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0F100-3932-2BE9-D037-E9C7E8223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81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BE31081-7B1A-8552-570B-CB7A4D06D63F}"/>
              </a:ext>
            </a:extLst>
          </p:cNvPr>
          <p:cNvSpPr txBox="1"/>
          <p:nvPr/>
        </p:nvSpPr>
        <p:spPr>
          <a:xfrm>
            <a:off x="930442" y="1932454"/>
            <a:ext cx="13764126" cy="835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3600" dirty="0">
                <a:ea typeface="Calibri" panose="020F0502020204030204" pitchFamily="34" charset="0"/>
              </a:rPr>
              <a:t>Zákon o registru smluv - § 5 </a:t>
            </a:r>
            <a:r>
              <a:rPr lang="cs-CZ" sz="3600" b="1" dirty="0">
                <a:ea typeface="Calibri" panose="020F0502020204030204" pitchFamily="34" charset="0"/>
              </a:rPr>
              <a:t>„Způsob uveřejnění“</a:t>
            </a:r>
            <a:endParaRPr lang="cs-CZ" sz="3600" dirty="0">
              <a:ea typeface="Calibri" panose="020F0502020204030204" pitchFamily="34" charset="0"/>
            </a:endParaRPr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3600" dirty="0">
                <a:ea typeface="Calibri" panose="020F0502020204030204" pitchFamily="34" charset="0"/>
              </a:rPr>
              <a:t>uveřejněním smlouvy prostřednictvím registru smluv se rozumí vložení </a:t>
            </a:r>
            <a:r>
              <a:rPr lang="cs-CZ" sz="3600" b="1" dirty="0">
                <a:ea typeface="Calibri" panose="020F0502020204030204" pitchFamily="34" charset="0"/>
              </a:rPr>
              <a:t>elektronického obrazu textového obsahu smlouvy v otevřeném a strojově čitelném formátu a rovněž metadat </a:t>
            </a:r>
            <a:r>
              <a:rPr lang="cs-CZ" sz="3600" dirty="0">
                <a:ea typeface="Calibri" panose="020F0502020204030204" pitchFamily="34" charset="0"/>
              </a:rPr>
              <a:t>do registru smluv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sz="3600" dirty="0">
              <a:ea typeface="Times New Roman" panose="02020603050405020304" pitchFamily="18" charset="0"/>
            </a:endParaRPr>
          </a:p>
          <a:p>
            <a:pPr marL="742950" indent="-742950" algn="ctr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3600" b="1" dirty="0">
                <a:effectLst/>
                <a:ea typeface="Times New Roman" panose="02020603050405020304" pitchFamily="18" charset="0"/>
              </a:rPr>
              <a:t>Identifikaci smluvních stran</a:t>
            </a:r>
          </a:p>
          <a:p>
            <a:pPr marL="742950" indent="-742950" algn="ctr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3600" b="1" dirty="0">
                <a:ea typeface="Times New Roman" panose="02020603050405020304" pitchFamily="18" charset="0"/>
              </a:rPr>
              <a:t>Vymezení předmětu smlouvy</a:t>
            </a:r>
          </a:p>
          <a:p>
            <a:pPr marL="742950" indent="-742950" algn="ctr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3600" b="1" dirty="0">
                <a:effectLst/>
                <a:ea typeface="Times New Roman" panose="02020603050405020304" pitchFamily="18" charset="0"/>
              </a:rPr>
              <a:t>Cenu, a pokud ji smlouva neobsahuje, hodnotu předmětu smlouvy, lze-li ji určit</a:t>
            </a:r>
          </a:p>
          <a:p>
            <a:pPr marL="742950" indent="-742950" algn="ctr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3600" b="1" dirty="0">
                <a:ea typeface="Times New Roman" panose="02020603050405020304" pitchFamily="18" charset="0"/>
              </a:rPr>
              <a:t>Datum uzavření smlouvy</a:t>
            </a:r>
          </a:p>
          <a:p>
            <a:pPr algn="just"/>
            <a:endParaRPr lang="cs-CZ" sz="3600" b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05A8E33-F9E4-DEA7-3F29-F1386A447E8D}"/>
              </a:ext>
            </a:extLst>
          </p:cNvPr>
          <p:cNvSpPr txBox="1"/>
          <p:nvPr/>
        </p:nvSpPr>
        <p:spPr>
          <a:xfrm>
            <a:off x="1299630" y="608658"/>
            <a:ext cx="12688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50000"/>
                  </a:schemeClr>
                </a:solidFill>
              </a:rPr>
              <a:t>ZÁVĚR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0F100-3932-2BE9-D037-E9C7E8223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81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BE31081-7B1A-8552-570B-CB7A4D06D63F}"/>
              </a:ext>
            </a:extLst>
          </p:cNvPr>
          <p:cNvSpPr txBox="1"/>
          <p:nvPr/>
        </p:nvSpPr>
        <p:spPr>
          <a:xfrm>
            <a:off x="946484" y="1531988"/>
            <a:ext cx="13395158" cy="8279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effectLst/>
                <a:ea typeface="Calibri" panose="020F0502020204030204" pitchFamily="34" charset="0"/>
              </a:rPr>
              <a:t>Více informací, návodů a metodických pokynů, můžete nalézt také zde:</a:t>
            </a:r>
          </a:p>
          <a:p>
            <a:endParaRPr lang="cs-CZ" sz="3600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cs-CZ" sz="36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Portál veřejné správy</a:t>
            </a:r>
            <a:endParaRPr lang="cs-CZ" sz="3600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cs-CZ" sz="3600" u="sng" dirty="0">
                <a:effectLst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https://smlouvy.gov.cz/stranka/co-delam-spatne</a:t>
            </a:r>
            <a:endParaRPr lang="cs-CZ" sz="3600" u="sng" dirty="0">
              <a:effectLst/>
              <a:ea typeface="Calibri" panose="020F0502020204030204" pitchFamily="34" charset="0"/>
            </a:endParaRPr>
          </a:p>
          <a:p>
            <a:pPr algn="ctr"/>
            <a:endParaRPr lang="cs-CZ" sz="3600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cs-CZ" sz="36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Ministerstvo vnitra ČR</a:t>
            </a:r>
            <a:endParaRPr lang="cs-CZ" sz="3600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cs-CZ" sz="3600" u="sng" dirty="0">
                <a:effectLst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https://www.mvcr.cz/clanek/registr-smluv.aspx?q=Y2hudW09OQ%3D%3D</a:t>
            </a:r>
            <a:endParaRPr lang="cs-CZ" sz="3600" u="sng" dirty="0">
              <a:effectLst/>
              <a:ea typeface="Calibri" panose="020F0502020204030204" pitchFamily="34" charset="0"/>
            </a:endParaRPr>
          </a:p>
          <a:p>
            <a:pPr algn="ctr"/>
            <a:endParaRPr lang="cs-CZ" sz="3600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cs-CZ" sz="3600" b="1" u="sng" dirty="0">
                <a:effectLst/>
                <a:ea typeface="Times New Roman" panose="02020603050405020304" pitchFamily="18" charset="0"/>
                <a:hlinkClick r:id="rId4" tooltip="Metodický návod k aplikaci zákona o registru smluv, jež slouží k základní orientaci v problematice a přináší základní odpovědi na často kladené dotaz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Metodický návod k aplikaci zákona o registru smluv</a:t>
            </a:r>
            <a:endParaRPr lang="cs-CZ" sz="3600" b="1" u="sng" dirty="0">
              <a:effectLst/>
              <a:ea typeface="Times New Roman" panose="02020603050405020304" pitchFamily="18" charset="0"/>
            </a:endParaRPr>
          </a:p>
          <a:p>
            <a:pPr algn="ctr"/>
            <a:endParaRPr lang="cs-CZ" sz="3600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cs-CZ" sz="3600" b="1" u="sng" dirty="0">
                <a:effectLst/>
                <a:ea typeface="Times New Roman" panose="02020603050405020304" pitchFamily="18" charset="0"/>
                <a:hlinkClick r:id="rId5" tooltip="Metodika k aplikaci ZRS MVCR soukromoprávní část_15.9.2020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Metodický návod k aplikaci zákona o registru smluv (soukromoprávní část)</a:t>
            </a:r>
            <a:r>
              <a:rPr lang="cs-CZ" sz="3600" dirty="0">
                <a:effectLst/>
                <a:ea typeface="Times New Roman" panose="02020603050405020304" pitchFamily="18" charset="0"/>
              </a:rPr>
              <a:t> </a:t>
            </a:r>
          </a:p>
          <a:p>
            <a:pPr algn="ctr"/>
            <a:endParaRPr lang="cs-CZ" sz="3600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cs-CZ" sz="3600" b="1" u="sng" dirty="0">
                <a:effectLst/>
                <a:ea typeface="Times New Roman" panose="02020603050405020304" pitchFamily="18" charset="0"/>
                <a:hlinkClick r:id="rId6" tooltip="Tabulka vyplňování metada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Tabulka vyplňování metadat</a:t>
            </a:r>
            <a:r>
              <a:rPr lang="cs-CZ" sz="3600" dirty="0">
                <a:effectLst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215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EE12D4-6125-863C-F16C-070DC112C0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55ABE8"/>
              </a:clrFrom>
              <a:clrTo>
                <a:srgbClr val="55AB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2"/>
          <a:stretch/>
        </p:blipFill>
        <p:spPr>
          <a:xfrm>
            <a:off x="9304422" y="3159761"/>
            <a:ext cx="8400436" cy="7090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7"/>
          <p:cNvSpPr txBox="1">
            <a:spLocks/>
          </p:cNvSpPr>
          <p:nvPr/>
        </p:nvSpPr>
        <p:spPr>
          <a:xfrm>
            <a:off x="1096490" y="3175803"/>
            <a:ext cx="9908394" cy="294005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36031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100" b="1" kern="1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360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6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Děkuji za pozornost</a:t>
            </a:r>
          </a:p>
          <a:p>
            <a:pPr marL="0" marR="0" lvl="0" indent="0" algn="l" defTabSz="1360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0" dirty="0">
              <a:solidFill>
                <a:srgbClr val="FFFFFF"/>
              </a:solidFill>
              <a:latin typeface="Montserrat"/>
            </a:endParaRPr>
          </a:p>
          <a:p>
            <a:pPr lvl="0">
              <a:defRPr/>
            </a:pPr>
            <a:r>
              <a:rPr lang="cs-CZ" sz="3600" dirty="0">
                <a:solidFill>
                  <a:srgbClr val="F39191"/>
                </a:solidFill>
              </a:rPr>
              <a:t>E: </a:t>
            </a:r>
            <a:r>
              <a:rPr lang="cs-CZ" sz="3600" dirty="0">
                <a:solidFill>
                  <a:srgbClr val="F39191"/>
                </a:solidFill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nadezda.stadlerova@kraj-lbc.cz</a:t>
            </a:r>
            <a:endParaRPr lang="cs-CZ" sz="3600" dirty="0">
              <a:solidFill>
                <a:srgbClr val="F39191"/>
              </a:solidFill>
              <a:latin typeface="Montserrat"/>
            </a:endParaRPr>
          </a:p>
          <a:p>
            <a:pPr lvl="0">
              <a:defRPr/>
            </a:pPr>
            <a:endParaRPr lang="cs-CZ" sz="3600" dirty="0">
              <a:solidFill>
                <a:srgbClr val="F39191"/>
              </a:solidFill>
              <a:latin typeface="Montserrat"/>
            </a:endParaRPr>
          </a:p>
          <a:p>
            <a:pPr marL="0" marR="0" lvl="0" indent="0" algn="l" defTabSz="1360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00" cap="none" spc="0" normalizeH="0" baseline="0" noProof="0" dirty="0">
                <a:ln>
                  <a:noFill/>
                </a:ln>
                <a:solidFill>
                  <a:srgbClr val="F39191"/>
                </a:solidFill>
                <a:effectLst/>
                <a:uLnTx/>
                <a:uFillTx/>
                <a:latin typeface="Montserrat"/>
              </a:rPr>
              <a:t>T: 485 226 466</a:t>
            </a:r>
            <a:endParaRPr kumimoji="0" lang="en-US" sz="3600" b="1" i="0" u="none" strike="noStrike" kern="100" cap="none" spc="0" normalizeH="0" baseline="0" noProof="0" dirty="0">
              <a:ln>
                <a:noFill/>
              </a:ln>
              <a:solidFill>
                <a:srgbClr val="F39191"/>
              </a:solidFill>
              <a:effectLst/>
              <a:uLnTx/>
              <a:uFillTx/>
              <a:latin typeface="Montserrat"/>
            </a:endParaRPr>
          </a:p>
        </p:txBody>
      </p:sp>
      <p:cxnSp>
        <p:nvCxnSpPr>
          <p:cNvPr id="26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37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Obrázek 3" descr="Obsah obrázku kreslení, talíř&#10;&#10;Popis byl vytvořen automaticky">
            <a:extLst>
              <a:ext uri="{FF2B5EF4-FFF2-40B4-BE49-F238E27FC236}">
                <a16:creationId xmlns:a16="http://schemas.microsoft.com/office/drawing/2014/main" id="{EF1E3976-37B6-4AD1-A065-7CEE6B898D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84" y="345335"/>
            <a:ext cx="1450012" cy="569065"/>
          </a:xfrm>
          <a:prstGeom prst="rect">
            <a:avLst/>
          </a:prstGeom>
        </p:spPr>
      </p:pic>
      <p:sp>
        <p:nvSpPr>
          <p:cNvPr id="14" name="Заголовок 17">
            <a:extLst>
              <a:ext uri="{FF2B5EF4-FFF2-40B4-BE49-F238E27FC236}">
                <a16:creationId xmlns:a16="http://schemas.microsoft.com/office/drawing/2014/main" id="{D8DD9881-1664-3E1A-F12A-8210B1932601}"/>
              </a:ext>
            </a:extLst>
          </p:cNvPr>
          <p:cNvSpPr txBox="1">
            <a:spLocks/>
          </p:cNvSpPr>
          <p:nvPr/>
        </p:nvSpPr>
        <p:spPr>
          <a:xfrm>
            <a:off x="1096490" y="1756258"/>
            <a:ext cx="9122331" cy="59844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36031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100" b="1" kern="1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360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825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05A8E33-F9E4-DEA7-3F29-F1386A447E8D}"/>
              </a:ext>
            </a:extLst>
          </p:cNvPr>
          <p:cNvSpPr txBox="1"/>
          <p:nvPr/>
        </p:nvSpPr>
        <p:spPr>
          <a:xfrm>
            <a:off x="1400937" y="402629"/>
            <a:ext cx="12688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50000"/>
                  </a:schemeClr>
                </a:solidFill>
              </a:rPr>
              <a:t>TYPY NESROVNALOSTÍ PODLE VÝSTUPŮ DYNATECHU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7869B3B-C105-F361-2CA6-96FFD2B14661}"/>
              </a:ext>
            </a:extLst>
          </p:cNvPr>
          <p:cNvSpPr txBox="1"/>
          <p:nvPr/>
        </p:nvSpPr>
        <p:spPr>
          <a:xfrm>
            <a:off x="1114345" y="2099148"/>
            <a:ext cx="7662797" cy="8176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1371156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Budoucí datum uzavření smlouvy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Smlouva byla uveřejněna </a:t>
            </a:r>
            <a:r>
              <a:rPr lang="cs-CZ" sz="2400" b="1" dirty="0">
                <a:latin typeface="Trebuchet MS (Základní text)"/>
              </a:rPr>
              <a:t>3</a:t>
            </a:r>
            <a:r>
              <a:rPr kumimoji="0" lang="cs-CZ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 měsíce po jejím uzavření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Stejné strany smlouvy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Neplatné datum uzavření smlouvy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Strojová nečitelnost smlouvy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Nulová hodnota smlouvy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Smlouva byla aktualizována </a:t>
            </a:r>
            <a:r>
              <a:rPr lang="cs-CZ" sz="2400" b="1" dirty="0">
                <a:latin typeface="Trebuchet MS (Základní text)"/>
              </a:rPr>
              <a:t>3</a:t>
            </a:r>
            <a:r>
              <a:rPr kumimoji="0" lang="cs-CZ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 měsíce po jejím uzavření</a:t>
            </a:r>
          </a:p>
          <a:p>
            <a:pPr marL="285750" marR="0" lvl="0" indent="-285750" algn="l" defTabSz="1371156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Chybí IČO</a:t>
            </a:r>
          </a:p>
          <a:p>
            <a:pPr marL="285750" marR="0" lvl="0" indent="-285750" algn="l" defTabSz="1371156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Chybí předmět smlouvy</a:t>
            </a:r>
          </a:p>
          <a:p>
            <a:pPr marL="285750" marR="0" lvl="0" indent="-285750" algn="l" defTabSz="1371156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Chybný formát IČO smluvní strany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Neexistující smluvní strana při uzavření smlouvy</a:t>
            </a:r>
          </a:p>
          <a:p>
            <a:pPr marR="0" lvl="0" algn="l" defTabSz="1371156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 (Základní text)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B0E8B7E-D67E-59E3-BF08-5894744A33F6}"/>
              </a:ext>
            </a:extLst>
          </p:cNvPr>
          <p:cNvSpPr txBox="1"/>
          <p:nvPr/>
        </p:nvSpPr>
        <p:spPr>
          <a:xfrm>
            <a:off x="8534400" y="2242841"/>
            <a:ext cx="6946232" cy="7884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1371156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Název a IČO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rebuchet MS (Základní text)"/>
              </a:rPr>
              <a:t>uveřejňovatele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 není v souladu</a:t>
            </a:r>
          </a:p>
          <a:p>
            <a:pPr marL="285750" marR="0" lvl="0" indent="-285750" algn="l" defTabSz="1371156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Neexistující smluvní strana při uzavření smlouvy</a:t>
            </a:r>
          </a:p>
          <a:p>
            <a:pPr marL="285750" marR="0" lvl="0" indent="-285750" algn="l" defTabSz="1371156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Neodpovídající hodnota s DPH</a:t>
            </a:r>
          </a:p>
          <a:p>
            <a:pPr marL="285750" marR="0" lvl="0" indent="-285750" algn="l" defTabSz="1371156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Nízký počet znaků v příloze</a:t>
            </a:r>
          </a:p>
          <a:p>
            <a:pPr marL="285750" marR="0" lvl="0" indent="-285750" algn="l" defTabSz="1371156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Smluvní strana v likvidaci</a:t>
            </a:r>
          </a:p>
          <a:p>
            <a:pPr marL="285750" marR="0" lvl="0" indent="-285750" algn="l" defTabSz="1371156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Záporná cena bez DPH</a:t>
            </a:r>
          </a:p>
          <a:p>
            <a:pPr marL="285750" marR="0" lvl="0" indent="-285750" algn="l" defTabSz="1371156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Záporná cena s DPH</a:t>
            </a:r>
          </a:p>
          <a:p>
            <a:pPr marL="285750" marR="0" lvl="0" indent="-285750" algn="l" defTabSz="1371156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Záporná cena v cizí měně</a:t>
            </a:r>
          </a:p>
          <a:p>
            <a:pPr marL="285750" marR="0" lvl="0" indent="-285750" algn="l" defTabSz="1371156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Duplicitní smlouva</a:t>
            </a:r>
          </a:p>
          <a:p>
            <a:pPr marL="285750" marR="0" lvl="0" indent="-285750" algn="l" defTabSz="1371156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Hodnota včetně DPH je menší než hodnota bez DPH</a:t>
            </a:r>
          </a:p>
          <a:p>
            <a:pPr marL="285750" marR="0" lvl="0" indent="-285750" algn="l" defTabSz="1371156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Hodnoty smlouvy jsou shodné</a:t>
            </a:r>
          </a:p>
          <a:p>
            <a:pPr marL="285750" marR="0" lvl="0" indent="-285750" algn="l" defTabSz="1371156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Název a IČO neuveřejňující smluvní strany není v souladu</a:t>
            </a:r>
          </a:p>
          <a:p>
            <a:pPr marL="285750" marR="0" lvl="0" indent="-285750" algn="l" defTabSz="1371156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 (Základní text)"/>
              </a:rPr>
              <a:t>Smlouva byla uveřejněna více než 30 dní po jejím uzavření</a:t>
            </a:r>
          </a:p>
        </p:txBody>
      </p:sp>
    </p:spTree>
    <p:extLst>
      <p:ext uri="{BB962C8B-B14F-4D97-AF65-F5344CB8AC3E}">
        <p14:creationId xmlns:p14="http://schemas.microsoft.com/office/powerpoint/2010/main" val="155720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371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Заголовок 17">
            <a:extLst>
              <a:ext uri="{FF2B5EF4-FFF2-40B4-BE49-F238E27FC236}">
                <a16:creationId xmlns:a16="http://schemas.microsoft.com/office/drawing/2014/main" id="{65BFDBB5-8F0B-A5FE-45AC-DA126E40FE78}"/>
              </a:ext>
            </a:extLst>
          </p:cNvPr>
          <p:cNvSpPr txBox="1">
            <a:spLocks/>
          </p:cNvSpPr>
          <p:nvPr/>
        </p:nvSpPr>
        <p:spPr>
          <a:xfrm>
            <a:off x="2172568" y="-706762"/>
            <a:ext cx="12363277" cy="332071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36031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100" b="1" kern="1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603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800" dirty="0">
                <a:solidFill>
                  <a:schemeClr val="accent1">
                    <a:lumMod val="50000"/>
                  </a:schemeClr>
                </a:solidFill>
                <a:latin typeface="Trebuchet MS (Základní text)"/>
              </a:rPr>
              <a:t>DYNATECH </a:t>
            </a:r>
            <a:br>
              <a:rPr lang="cs-CZ" sz="4800" dirty="0">
                <a:solidFill>
                  <a:schemeClr val="accent1">
                    <a:lumMod val="50000"/>
                  </a:schemeClr>
                </a:solidFill>
                <a:latin typeface="Trebuchet MS (Základní text)"/>
              </a:rPr>
            </a:br>
            <a:r>
              <a:rPr lang="cs-CZ" sz="4800" dirty="0">
                <a:solidFill>
                  <a:schemeClr val="accent1">
                    <a:lumMod val="50000"/>
                  </a:schemeClr>
                </a:solidFill>
                <a:latin typeface="Trebuchet MS (Základní text)"/>
              </a:rPr>
              <a:t>r</a:t>
            </a:r>
            <a:r>
              <a:rPr kumimoji="0" lang="cs-CZ" sz="4800" b="1" i="0" u="none" strike="noStrike" kern="1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rebuchet MS (Základní text)"/>
              </a:rPr>
              <a:t>ozložení</a:t>
            </a:r>
            <a:r>
              <a:rPr kumimoji="0" lang="cs-CZ" sz="4800" b="1" i="0" u="none" strike="noStrike" kern="1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rebuchet MS (Základní text)"/>
              </a:rPr>
              <a:t> smluv podle dopadu nesrovnalostí a typu jejich ověření</a:t>
            </a:r>
            <a:endParaRPr kumimoji="0" lang="en-US" sz="4800" b="1" i="0" u="none" strike="noStrike" kern="1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rebuchet MS (Základní text)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5ABDBF49-1B6B-C400-E96E-B4C834CAE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323048"/>
              </p:ext>
            </p:extLst>
          </p:nvPr>
        </p:nvGraphicFramePr>
        <p:xfrm>
          <a:off x="540264" y="3147015"/>
          <a:ext cx="15627886" cy="618797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660948">
                  <a:extLst>
                    <a:ext uri="{9D8B030D-6E8A-4147-A177-3AD203B41FA5}">
                      <a16:colId xmlns:a16="http://schemas.microsoft.com/office/drawing/2014/main" val="3249056176"/>
                    </a:ext>
                  </a:extLst>
                </a:gridCol>
                <a:gridCol w="10966938">
                  <a:extLst>
                    <a:ext uri="{9D8B030D-6E8A-4147-A177-3AD203B41FA5}">
                      <a16:colId xmlns:a16="http://schemas.microsoft.com/office/drawing/2014/main" val="578256280"/>
                    </a:ext>
                  </a:extLst>
                </a:gridCol>
              </a:tblGrid>
              <a:tr h="569151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0. V pořádku</a:t>
                      </a:r>
                      <a:endParaRPr lang="cs-CZ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 uveřejněné smlouvy nebyla nalezena žádná z hledaných nesrovnalostí.</a:t>
                      </a:r>
                      <a:endParaRPr lang="cs-CZ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54739"/>
                  </a:ext>
                </a:extLst>
              </a:tr>
              <a:tr h="1404706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 V pořádku - formalita</a:t>
                      </a:r>
                      <a:endParaRPr lang="cs-CZ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AF8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 uveřejněné smlouvy byly identifikovány takové nesrovnalosti, které nemají vliv na platnost uveřejnění smlouvy a na účinnost smlouvy. Identifikované nesrovnalosti jsou pouze formálního charakteru.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AF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197739"/>
                  </a:ext>
                </a:extLst>
              </a:tr>
              <a:tr h="2809414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 Ověřit</a:t>
                      </a:r>
                      <a:endParaRPr lang="cs-CZ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D40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 uveřejněné smlouvy byly identifikovány takové nesrovnalosti, které mohou mít vliv na platnost uveřejnění smlouvy a na účinnost smlouvy. Je však třeba příčinu této nesrovnalosti individuálně posoudit z toho hlediska, zda se jedná o takovou nesrovnalost, která vliv na platnost a účinnost smlouvy mít může, nebo nemůže. Nesrovnalosti, které budou mít vliv na platnost a účinnost smlouvy, je třeba nejpozději do 3 měsíců od uzavření smlouvy opravit.</a:t>
                      </a:r>
                      <a:endParaRPr lang="cs-CZ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D4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938463"/>
                  </a:ext>
                </a:extLst>
              </a:tr>
              <a:tr h="1404706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3. Porušení</a:t>
                      </a:r>
                      <a:endParaRPr lang="cs-CZ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 uveřejněné smlouvy byly identifikovány takové nesrovnalosti, které mají vliv na platnost uveřejnění smlouvy a na účinnost smlouvy. Tyto nesrovnalosti je třeba nejpozději do 3 měsíců od uzavření smlouvy opravit.</a:t>
                      </a:r>
                      <a:endParaRPr lang="cs-CZ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176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1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05A8E33-F9E4-DEA7-3F29-F1386A447E8D}"/>
              </a:ext>
            </a:extLst>
          </p:cNvPr>
          <p:cNvSpPr txBox="1"/>
          <p:nvPr/>
        </p:nvSpPr>
        <p:spPr>
          <a:xfrm>
            <a:off x="1612452" y="1114157"/>
            <a:ext cx="12688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50000"/>
                  </a:schemeClr>
                </a:solidFill>
              </a:rPr>
              <a:t>STROJOVÁ NEČITELNOST SMLOUVY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BE949BD-3F8B-D7DD-90F9-77C2F3B5DE0B}"/>
              </a:ext>
            </a:extLst>
          </p:cNvPr>
          <p:cNvSpPr txBox="1"/>
          <p:nvPr/>
        </p:nvSpPr>
        <p:spPr>
          <a:xfrm>
            <a:off x="1395664" y="2823690"/>
            <a:ext cx="13122443" cy="6403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4572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cs-CZ" sz="3200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t</a:t>
            </a:r>
            <a:r>
              <a:rPr lang="cs-CZ" sz="3200" dirty="0">
                <a:solidFill>
                  <a:srgbClr val="262626"/>
                </a:solidFill>
                <a:effectLst/>
                <a:latin typeface="Trebuchet MS (Základní text)"/>
                <a:ea typeface="Roboto" panose="02000000000000000000" pitchFamily="2" charset="0"/>
              </a:rPr>
              <a:t>ext </a:t>
            </a:r>
            <a:r>
              <a:rPr lang="cs-CZ" sz="3200" b="1" dirty="0">
                <a:solidFill>
                  <a:srgbClr val="262626"/>
                </a:solidFill>
                <a:effectLst/>
                <a:latin typeface="Trebuchet MS (Základní text)"/>
                <a:ea typeface="Roboto" panose="02000000000000000000" pitchFamily="2" charset="0"/>
              </a:rPr>
              <a:t>nelze</a:t>
            </a:r>
            <a:r>
              <a:rPr lang="cs-CZ" sz="3200" dirty="0">
                <a:solidFill>
                  <a:srgbClr val="262626"/>
                </a:solidFill>
                <a:effectLst/>
                <a:latin typeface="Trebuchet MS (Základní text)"/>
                <a:ea typeface="Roboto" panose="02000000000000000000" pitchFamily="2" charset="0"/>
              </a:rPr>
              <a:t> označit například pomocí klávesové zkratky </a:t>
            </a:r>
            <a:r>
              <a:rPr lang="cs-CZ" sz="3200" b="1" dirty="0">
                <a:solidFill>
                  <a:srgbClr val="262626"/>
                </a:solidFill>
                <a:effectLst/>
                <a:latin typeface="Trebuchet MS (Základní text)"/>
                <a:ea typeface="Roboto" panose="02000000000000000000" pitchFamily="2" charset="0"/>
              </a:rPr>
              <a:t>CTRL + A</a:t>
            </a:r>
            <a:r>
              <a:rPr lang="cs-CZ" sz="3200" dirty="0">
                <a:solidFill>
                  <a:srgbClr val="262626"/>
                </a:solidFill>
                <a:effectLst/>
                <a:latin typeface="Trebuchet MS (Základní text)"/>
                <a:ea typeface="Roboto" panose="02000000000000000000" pitchFamily="2" charset="0"/>
              </a:rPr>
              <a:t>, pomocí klávesové zkratky </a:t>
            </a:r>
            <a:r>
              <a:rPr lang="cs-CZ" sz="3200" b="1" dirty="0">
                <a:solidFill>
                  <a:srgbClr val="262626"/>
                </a:solidFill>
                <a:effectLst/>
                <a:latin typeface="Trebuchet MS (Základní text)"/>
                <a:ea typeface="Roboto" panose="02000000000000000000" pitchFamily="2" charset="0"/>
              </a:rPr>
              <a:t>CTRL + C </a:t>
            </a:r>
          </a:p>
          <a:p>
            <a:pPr marL="914400" indent="-4572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cs-CZ" sz="3200" b="1" dirty="0">
                <a:solidFill>
                  <a:srgbClr val="262626"/>
                </a:solidFill>
                <a:effectLst/>
                <a:latin typeface="Trebuchet MS (Základní text)"/>
                <a:ea typeface="Roboto" panose="02000000000000000000" pitchFamily="2" charset="0"/>
              </a:rPr>
              <a:t>nelze</a:t>
            </a:r>
            <a:r>
              <a:rPr lang="cs-CZ" sz="3200" dirty="0">
                <a:solidFill>
                  <a:srgbClr val="262626"/>
                </a:solidFill>
                <a:effectLst/>
                <a:latin typeface="Trebuchet MS (Základní text)"/>
                <a:ea typeface="Roboto" panose="02000000000000000000" pitchFamily="2" charset="0"/>
              </a:rPr>
              <a:t> kopírovat celý text ani jednotlivá slova, písmena, věty…atd</a:t>
            </a:r>
            <a:r>
              <a:rPr lang="cs-CZ" sz="3200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.</a:t>
            </a:r>
          </a:p>
          <a:p>
            <a:pPr marL="914400" indent="-4572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cs-CZ" sz="3200" dirty="0">
                <a:solidFill>
                  <a:srgbClr val="262626"/>
                </a:solidFill>
                <a:effectLst/>
                <a:latin typeface="Trebuchet MS (Základní text)"/>
                <a:ea typeface="Roboto" panose="02000000000000000000" pitchFamily="2" charset="0"/>
              </a:rPr>
              <a:t>v textu </a:t>
            </a:r>
            <a:r>
              <a:rPr lang="cs-CZ" sz="3200" b="1" dirty="0">
                <a:solidFill>
                  <a:srgbClr val="262626"/>
                </a:solidFill>
                <a:effectLst/>
                <a:latin typeface="Trebuchet MS (Základní text)"/>
                <a:ea typeface="Roboto" panose="02000000000000000000" pitchFamily="2" charset="0"/>
              </a:rPr>
              <a:t>nelze</a:t>
            </a:r>
            <a:r>
              <a:rPr lang="cs-CZ" sz="3200" dirty="0">
                <a:solidFill>
                  <a:srgbClr val="262626"/>
                </a:solidFill>
                <a:effectLst/>
                <a:latin typeface="Trebuchet MS (Základní text)"/>
                <a:ea typeface="Roboto" panose="02000000000000000000" pitchFamily="2" charset="0"/>
              </a:rPr>
              <a:t> vyhledávat pomocí klávesové zkratky </a:t>
            </a:r>
            <a:r>
              <a:rPr lang="cs-CZ" sz="3200" b="1" dirty="0">
                <a:solidFill>
                  <a:srgbClr val="262626"/>
                </a:solidFill>
                <a:effectLst/>
                <a:latin typeface="Trebuchet MS (Základní text)"/>
                <a:ea typeface="Roboto" panose="02000000000000000000" pitchFamily="2" charset="0"/>
              </a:rPr>
              <a:t>CTRL + F </a:t>
            </a:r>
          </a:p>
          <a:p>
            <a:pPr marL="914400" indent="-4572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cs-CZ" sz="3200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takový t</a:t>
            </a:r>
            <a:r>
              <a:rPr lang="cs-CZ" sz="3200" dirty="0">
                <a:solidFill>
                  <a:srgbClr val="262626"/>
                </a:solidFill>
                <a:effectLst/>
                <a:latin typeface="Trebuchet MS (Základní text)"/>
                <a:ea typeface="Roboto" panose="02000000000000000000" pitchFamily="2" charset="0"/>
              </a:rPr>
              <a:t>ext se chová a vypadá jako obrázek/</a:t>
            </a:r>
            <a:r>
              <a:rPr lang="cs-CZ" sz="3200" dirty="0" err="1">
                <a:solidFill>
                  <a:srgbClr val="262626"/>
                </a:solidFill>
                <a:effectLst/>
                <a:latin typeface="Trebuchet MS (Základní text)"/>
                <a:ea typeface="Roboto" panose="02000000000000000000" pitchFamily="2" charset="0"/>
              </a:rPr>
              <a:t>scan</a:t>
            </a:r>
            <a:endParaRPr lang="cs-CZ" sz="3200" dirty="0">
              <a:solidFill>
                <a:srgbClr val="262626"/>
              </a:solidFill>
              <a:latin typeface="Trebuchet MS (Základní text)"/>
              <a:ea typeface="Roboto" panose="02000000000000000000" pitchFamily="2" charset="0"/>
            </a:endParaRPr>
          </a:p>
          <a:p>
            <a:pPr marL="4572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3200" b="1" u="sng" dirty="0">
                <a:solidFill>
                  <a:srgbClr val="262626"/>
                </a:solidFill>
                <a:effectLst/>
                <a:latin typeface="Trebuchet MS (Základní text)"/>
                <a:ea typeface="Roboto" panose="02000000000000000000" pitchFamily="2" charset="0"/>
              </a:rPr>
              <a:t>Strojově čitelný formát neznamená formát PDF v podobě </a:t>
            </a:r>
            <a:r>
              <a:rPr lang="cs-CZ" sz="3200" b="1" u="sng" dirty="0" err="1">
                <a:solidFill>
                  <a:srgbClr val="262626"/>
                </a:solidFill>
                <a:effectLst/>
                <a:latin typeface="Trebuchet MS (Základní text)"/>
                <a:ea typeface="Roboto" panose="02000000000000000000" pitchFamily="2" charset="0"/>
              </a:rPr>
              <a:t>scanu</a:t>
            </a:r>
            <a:r>
              <a:rPr lang="cs-CZ" sz="3200" b="1" u="sng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!</a:t>
            </a:r>
            <a:endParaRPr lang="cs-CZ" sz="3200" dirty="0">
              <a:effectLst/>
              <a:latin typeface="Trebuchet MS (Základní text)"/>
              <a:ea typeface="Roboto" panose="02000000000000000000" pitchFamily="2" charset="0"/>
            </a:endParaRP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0CA8D697-7CDE-A889-13A1-2723B008BE3F}"/>
              </a:ext>
            </a:extLst>
          </p:cNvPr>
          <p:cNvSpPr/>
          <p:nvPr/>
        </p:nvSpPr>
        <p:spPr>
          <a:xfrm>
            <a:off x="721895" y="8587270"/>
            <a:ext cx="1010652" cy="640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58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05A8E33-F9E4-DEA7-3F29-F1386A447E8D}"/>
              </a:ext>
            </a:extLst>
          </p:cNvPr>
          <p:cNvSpPr txBox="1"/>
          <p:nvPr/>
        </p:nvSpPr>
        <p:spPr>
          <a:xfrm>
            <a:off x="1219200" y="543109"/>
            <a:ext cx="13239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50000"/>
                  </a:schemeClr>
                </a:solidFill>
              </a:rPr>
              <a:t>STROJOVÁ NEČITELNOST SMLOUVY  NÁPRAVA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14B308-D0EA-9BA9-ABF9-008659D79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0F100-3932-2BE9-D037-E9C7E8223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81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8AFD92E-7C86-F60C-9E64-A1AC66E8B35D}"/>
              </a:ext>
            </a:extLst>
          </p:cNvPr>
          <p:cNvSpPr txBox="1"/>
          <p:nvPr/>
        </p:nvSpPr>
        <p:spPr>
          <a:xfrm>
            <a:off x="1021861" y="2546352"/>
            <a:ext cx="13239572" cy="7058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indent="-74295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4000" b="1" dirty="0">
                <a:solidFill>
                  <a:srgbClr val="0070C0"/>
                </a:solidFill>
                <a:latin typeface="Trebuchet MS (Základní text)"/>
                <a:ea typeface="Roboto" panose="02000000000000000000" pitchFamily="2" charset="0"/>
              </a:rPr>
              <a:t>program (editor) PDF-</a:t>
            </a:r>
            <a:r>
              <a:rPr lang="cs-CZ" sz="4000" b="1" dirty="0" err="1">
                <a:solidFill>
                  <a:srgbClr val="0070C0"/>
                </a:solidFill>
                <a:latin typeface="Trebuchet MS (Základní text)"/>
                <a:ea typeface="Roboto" panose="02000000000000000000" pitchFamily="2" charset="0"/>
              </a:rPr>
              <a:t>XChange</a:t>
            </a:r>
            <a:r>
              <a:rPr lang="cs-CZ" sz="4000" b="1" dirty="0">
                <a:solidFill>
                  <a:srgbClr val="0070C0"/>
                </a:solidFill>
                <a:latin typeface="Trebuchet MS (Základní text)"/>
                <a:ea typeface="Roboto" panose="02000000000000000000" pitchFamily="2" charset="0"/>
              </a:rPr>
              <a:t> </a:t>
            </a:r>
          </a:p>
          <a:p>
            <a:pPr marL="4572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sz="4000" b="1" dirty="0">
              <a:solidFill>
                <a:srgbClr val="0070C0"/>
              </a:solidFill>
              <a:latin typeface="Trebuchet MS (Základní text)"/>
              <a:ea typeface="Roboto" panose="02000000000000000000" pitchFamily="2" charset="0"/>
            </a:endParaRPr>
          </a:p>
          <a:p>
            <a:pPr marL="1028700" indent="-5715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4000" dirty="0">
                <a:solidFill>
                  <a:srgbClr val="0070C0"/>
                </a:solidFill>
                <a:latin typeface="Trebuchet MS (Základní text)"/>
                <a:ea typeface="Roboto" panose="02000000000000000000" pitchFamily="2" charset="0"/>
              </a:rPr>
              <a:t>online dostupný program zdarma ke stažení</a:t>
            </a:r>
            <a:endParaRPr lang="cs-CZ" sz="4000" dirty="0">
              <a:latin typeface="Trebuchet MS (Základní text)"/>
              <a:ea typeface="Roboto" panose="02000000000000000000" pitchFamily="2" charset="0"/>
            </a:endParaRPr>
          </a:p>
          <a:p>
            <a:pPr marL="1028700" indent="-5715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4000" dirty="0">
                <a:latin typeface="Trebuchet MS (Základní text)"/>
                <a:ea typeface="Roboto" panose="02000000000000000000" pitchFamily="2" charset="0"/>
              </a:rPr>
              <a:t>jeho instalace do pracovního PC je možná po konzultaci s IT </a:t>
            </a:r>
          </a:p>
          <a:p>
            <a:pPr marL="1028700" indent="-5715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4000" dirty="0">
                <a:latin typeface="Trebuchet MS (Základní text)"/>
                <a:ea typeface="Roboto" panose="02000000000000000000" pitchFamily="2" charset="0"/>
              </a:rPr>
              <a:t>snadno převede „obyčejný“ </a:t>
            </a:r>
            <a:r>
              <a:rPr lang="cs-CZ" sz="4000" dirty="0" err="1">
                <a:latin typeface="Trebuchet MS (Základní text)"/>
                <a:ea typeface="Roboto" panose="02000000000000000000" pitchFamily="2" charset="0"/>
              </a:rPr>
              <a:t>scan</a:t>
            </a:r>
            <a:r>
              <a:rPr lang="cs-CZ" sz="4000" dirty="0">
                <a:latin typeface="Trebuchet MS (Základní text)"/>
                <a:ea typeface="Roboto" panose="02000000000000000000" pitchFamily="2" charset="0"/>
              </a:rPr>
              <a:t>, do strojově čitelného formátu přidáním textové vrstvy OCR</a:t>
            </a:r>
          </a:p>
        </p:txBody>
      </p:sp>
    </p:spTree>
    <p:extLst>
      <p:ext uri="{BB962C8B-B14F-4D97-AF65-F5344CB8AC3E}">
        <p14:creationId xmlns:p14="http://schemas.microsoft.com/office/powerpoint/2010/main" val="279115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14B308-D0EA-9BA9-ABF9-008659D79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0F100-3932-2BE9-D037-E9C7E8223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81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67796EB-08C5-D7B3-85AA-1971B8E88E81}"/>
              </a:ext>
            </a:extLst>
          </p:cNvPr>
          <p:cNvSpPr txBox="1"/>
          <p:nvPr/>
        </p:nvSpPr>
        <p:spPr>
          <a:xfrm>
            <a:off x="1456493" y="1081643"/>
            <a:ext cx="1280827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i="0" dirty="0">
                <a:solidFill>
                  <a:srgbClr val="000000"/>
                </a:solidFill>
                <a:effectLst/>
                <a:latin typeface="Trebuchet MS (Základní text)"/>
              </a:rPr>
              <a:t>PDF-</a:t>
            </a:r>
            <a:r>
              <a:rPr lang="cs-CZ" sz="3600" b="1" i="0" dirty="0" err="1">
                <a:solidFill>
                  <a:srgbClr val="000000"/>
                </a:solidFill>
                <a:effectLst/>
                <a:latin typeface="Trebuchet MS (Základní text)"/>
              </a:rPr>
              <a:t>Xchange</a:t>
            </a:r>
            <a:r>
              <a:rPr lang="cs-CZ" sz="3600" b="1" i="0" dirty="0">
                <a:solidFill>
                  <a:srgbClr val="000000"/>
                </a:solidFill>
                <a:effectLst/>
                <a:latin typeface="Trebuchet MS (Základní text)"/>
              </a:rPr>
              <a:t> Editor </a:t>
            </a:r>
            <a:endParaRPr lang="cs-CZ" sz="3600" b="1" dirty="0">
              <a:solidFill>
                <a:srgbClr val="000000"/>
              </a:solidFill>
              <a:latin typeface="Trebuchet MS (Základní text)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3600" b="1" i="0" dirty="0">
                <a:solidFill>
                  <a:srgbClr val="000000"/>
                </a:solidFill>
                <a:effectLst/>
                <a:latin typeface="Trebuchet MS (Základní text)"/>
              </a:rPr>
              <a:t>vytvoření textové vrstvy ve skenovaném PDF dokumentu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cs-CZ" b="0" i="0" dirty="0">
              <a:solidFill>
                <a:srgbClr val="000000"/>
              </a:solidFill>
              <a:effectLst/>
              <a:latin typeface="Trebuchet MS (Základní text)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sz="2800" b="1" i="0" dirty="0">
                <a:solidFill>
                  <a:srgbClr val="000000"/>
                </a:solidFill>
                <a:effectLst/>
                <a:latin typeface="Trebuchet MS (Základní text)"/>
              </a:rPr>
              <a:t>1. </a:t>
            </a:r>
            <a:r>
              <a:rPr lang="cs-CZ" sz="2800" dirty="0">
                <a:solidFill>
                  <a:srgbClr val="000000"/>
                </a:solidFill>
                <a:latin typeface="Trebuchet MS (Základní text)"/>
              </a:rPr>
              <a:t>o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Trebuchet MS (Základní text)"/>
              </a:rPr>
              <a:t>tevřít skenovaný soubor .</a:t>
            </a:r>
            <a:r>
              <a:rPr lang="cs-CZ" sz="2800" b="0" i="0" dirty="0" err="1">
                <a:solidFill>
                  <a:srgbClr val="000000"/>
                </a:solidFill>
                <a:effectLst/>
                <a:latin typeface="Trebuchet MS (Základní text)"/>
              </a:rPr>
              <a:t>pdf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Trebuchet MS (Základní text)"/>
              </a:rPr>
              <a:t> v menu editoru přes „</a:t>
            </a:r>
            <a:r>
              <a:rPr lang="cs-CZ" sz="2800" b="1" i="0" dirty="0">
                <a:solidFill>
                  <a:srgbClr val="000000"/>
                </a:solidFill>
                <a:effectLst/>
                <a:latin typeface="Trebuchet MS (Základní text)"/>
              </a:rPr>
              <a:t>Soubor“ -&gt; „Otevřít“</a:t>
            </a:r>
            <a:endParaRPr lang="cs-CZ" b="0" i="0" dirty="0">
              <a:solidFill>
                <a:srgbClr val="000000"/>
              </a:solidFill>
              <a:effectLst/>
              <a:latin typeface="Trebuchet MS (Základní text)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sz="2800" b="1" i="0" dirty="0">
                <a:solidFill>
                  <a:srgbClr val="000000"/>
                </a:solidFill>
                <a:effectLst/>
                <a:latin typeface="Trebuchet MS (Základní text)"/>
              </a:rPr>
              <a:t>2.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Trebuchet MS (Základní text)"/>
              </a:rPr>
              <a:t> </a:t>
            </a:r>
            <a:r>
              <a:rPr lang="cs-CZ" sz="2800" dirty="0">
                <a:solidFill>
                  <a:srgbClr val="000000"/>
                </a:solidFill>
                <a:latin typeface="Trebuchet MS (Základní text)"/>
              </a:rPr>
              <a:t>n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Trebuchet MS (Základní text)"/>
              </a:rPr>
              <a:t>a kartě “</a:t>
            </a:r>
            <a:r>
              <a:rPr lang="cs-CZ" sz="2800" b="1" i="0" dirty="0">
                <a:solidFill>
                  <a:srgbClr val="000000"/>
                </a:solidFill>
                <a:effectLst/>
                <a:latin typeface="Trebuchet MS (Základní text)"/>
              </a:rPr>
              <a:t>Konverze“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Trebuchet MS (Základní text)"/>
              </a:rPr>
              <a:t> vybrat položku “</a:t>
            </a:r>
            <a:r>
              <a:rPr lang="cs-CZ" sz="2800" b="1" i="0" dirty="0">
                <a:solidFill>
                  <a:srgbClr val="000000"/>
                </a:solidFill>
                <a:effectLst/>
                <a:latin typeface="Trebuchet MS (Základní text)"/>
              </a:rPr>
              <a:t>OCR“</a:t>
            </a:r>
            <a:endParaRPr lang="cs-CZ" sz="2800" b="0" i="0" dirty="0">
              <a:solidFill>
                <a:srgbClr val="000000"/>
              </a:solidFill>
              <a:effectLst/>
              <a:latin typeface="Trebuchet MS (Základní text)"/>
            </a:endParaRPr>
          </a:p>
          <a:p>
            <a:pPr algn="l"/>
            <a:endParaRPr lang="cs-CZ" sz="2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l"/>
            <a:endParaRPr lang="cs-CZ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F80F426-0869-30FC-9BC6-6C1600D5D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28" y="5144294"/>
            <a:ext cx="14849607" cy="40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78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05A8E33-F9E4-DEA7-3F29-F1386A447E8D}"/>
              </a:ext>
            </a:extLst>
          </p:cNvPr>
          <p:cNvSpPr txBox="1"/>
          <p:nvPr/>
        </p:nvSpPr>
        <p:spPr>
          <a:xfrm>
            <a:off x="1705737" y="515119"/>
            <a:ext cx="12688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50000"/>
                  </a:schemeClr>
                </a:solidFill>
              </a:rPr>
              <a:t>STROJOVÁ NEČITELNOST SMLOUVY  NÁPRAVA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BE949BD-3F8B-D7DD-90F9-77C2F3B5DE0B}"/>
              </a:ext>
            </a:extLst>
          </p:cNvPr>
          <p:cNvSpPr txBox="1"/>
          <p:nvPr/>
        </p:nvSpPr>
        <p:spPr>
          <a:xfrm>
            <a:off x="1042737" y="2443257"/>
            <a:ext cx="13587663" cy="6519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indent="-74295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cs-CZ" sz="4000" b="1" dirty="0">
                <a:solidFill>
                  <a:srgbClr val="0070C0"/>
                </a:solidFill>
                <a:latin typeface="Trebuchet MS (Základní text)"/>
                <a:ea typeface="Roboto" panose="02000000000000000000" pitchFamily="2" charset="0"/>
              </a:rPr>
              <a:t>Online na portálu veřejné správy </a:t>
            </a:r>
            <a:r>
              <a:rPr lang="cs-CZ" sz="4000" dirty="0">
                <a:solidFill>
                  <a:srgbClr val="0070C0"/>
                </a:solidFill>
                <a:latin typeface="Trebuchet MS (Základní text)"/>
                <a:ea typeface="Roboto" panose="02000000000000000000" pitchFamily="2" charset="0"/>
              </a:rPr>
              <a:t>(např. v rámci anonymizace dokumentu)</a:t>
            </a:r>
            <a:endParaRPr lang="cs-CZ" sz="4000" dirty="0">
              <a:solidFill>
                <a:srgbClr val="262626"/>
              </a:solidFill>
              <a:latin typeface="Trebuchet MS (Základní text)"/>
              <a:ea typeface="Roboto" panose="02000000000000000000" pitchFamily="2" charset="0"/>
            </a:endParaRPr>
          </a:p>
          <a:p>
            <a:pPr marL="914400" indent="-457200" algn="ctr">
              <a:lnSpc>
                <a:spcPct val="150000"/>
              </a:lnSpc>
              <a:buFontTx/>
              <a:buChar char="-"/>
            </a:pPr>
            <a:r>
              <a:rPr lang="cs-CZ" sz="4000" dirty="0">
                <a:solidFill>
                  <a:srgbClr val="0070C0"/>
                </a:solidFill>
                <a:latin typeface="Trebuchet MS (Základní text)"/>
                <a:ea typeface="Roboto" panose="02000000000000000000" pitchFamily="2" charset="0"/>
              </a:rPr>
              <a:t>https://anonymizace.gov.cz/crossroad/</a:t>
            </a:r>
            <a:endParaRPr lang="cs-CZ" sz="4000" dirty="0">
              <a:solidFill>
                <a:srgbClr val="262626"/>
              </a:solidFill>
              <a:latin typeface="Trebuchet MS (Základní text)"/>
              <a:ea typeface="Roboto" panose="02000000000000000000" pitchFamily="2" charset="0"/>
            </a:endParaRPr>
          </a:p>
          <a:p>
            <a:pPr marL="914400" indent="-457200" algn="ctr">
              <a:lnSpc>
                <a:spcPct val="150000"/>
              </a:lnSpc>
              <a:buFontTx/>
              <a:buChar char="-"/>
            </a:pPr>
            <a:r>
              <a:rPr lang="cs-CZ" sz="4000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po přihlášení pomocí datové schránky, nebo pomocí JIP lze nahrát požadovaný soubor určený ke zveřejnění a po úpravě jej aplikace mimo jiné sama převede do strojově čitelného formátu (viz náhled)</a:t>
            </a:r>
          </a:p>
        </p:txBody>
      </p:sp>
    </p:spTree>
    <p:extLst>
      <p:ext uri="{BB962C8B-B14F-4D97-AF65-F5344CB8AC3E}">
        <p14:creationId xmlns:p14="http://schemas.microsoft.com/office/powerpoint/2010/main" val="34221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14B308-D0EA-9BA9-ABF9-008659D79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0F100-3932-2BE9-D037-E9C7E8223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81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FF8043-3E6D-E98A-A753-A2FF2E4BB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8599"/>
            <a:ext cx="9657348" cy="9082028"/>
          </a:xfrm>
          <a:prstGeom prst="rect">
            <a:avLst/>
          </a:prstGeom>
        </p:spPr>
      </p:pic>
      <p:pic>
        <p:nvPicPr>
          <p:cNvPr id="1025" name="Obrázek 9">
            <a:extLst>
              <a:ext uri="{FF2B5EF4-FFF2-40B4-BE49-F238E27FC236}">
                <a16:creationId xmlns:a16="http://schemas.microsoft.com/office/drawing/2014/main" id="{7A697EF4-50AB-5C9C-1479-7A8E21F10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799"/>
            <a:ext cx="9144000" cy="857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17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31"/>
          <p:cNvCxnSpPr/>
          <p:nvPr/>
        </p:nvCxnSpPr>
        <p:spPr>
          <a:xfrm flipV="1">
            <a:off x="17945100" y="2382"/>
            <a:ext cx="342900" cy="34295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4"/>
          <p:cNvSpPr/>
          <p:nvPr/>
        </p:nvSpPr>
        <p:spPr bwMode="auto">
          <a:xfrm flipH="1">
            <a:off x="16692392" y="8664325"/>
            <a:ext cx="1605757" cy="16242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05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05A8E33-F9E4-DEA7-3F29-F1386A447E8D}"/>
              </a:ext>
            </a:extLst>
          </p:cNvPr>
          <p:cNvSpPr txBox="1"/>
          <p:nvPr/>
        </p:nvSpPr>
        <p:spPr>
          <a:xfrm>
            <a:off x="1673653" y="457200"/>
            <a:ext cx="12688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solidFill>
                  <a:schemeClr val="accent1">
                    <a:lumMod val="50000"/>
                  </a:schemeClr>
                </a:solidFill>
              </a:rPr>
              <a:t>NULOVÁ HODNOTA SMLOUVY (OBJEDNÁVKY)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14B308-D0EA-9BA9-ABF9-008659D79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0F100-3932-2BE9-D037-E9C7E8223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81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8AFD92E-7C86-F60C-9E64-A1AC66E8B35D}"/>
              </a:ext>
            </a:extLst>
          </p:cNvPr>
          <p:cNvSpPr txBox="1"/>
          <p:nvPr/>
        </p:nvSpPr>
        <p:spPr>
          <a:xfrm>
            <a:off x="1014609" y="2546352"/>
            <a:ext cx="13347910" cy="7345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4572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cs-CZ" sz="3200" b="1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je-li hodnota známá či je možné hodnotu smlouvy určit (popř. dopočítat), je potřeba toto zákonné metadatum do registru smluv vyplnit </a:t>
            </a:r>
            <a:endParaRPr lang="cs-CZ" sz="3200" dirty="0">
              <a:solidFill>
                <a:srgbClr val="262626"/>
              </a:solidFill>
              <a:latin typeface="Trebuchet MS (Základní text)"/>
              <a:ea typeface="Roboto" panose="02000000000000000000" pitchFamily="2" charset="0"/>
            </a:endParaRPr>
          </a:p>
          <a:p>
            <a:pPr marL="914400" indent="-4572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cs-CZ" sz="3200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jako hodnotu </a:t>
            </a:r>
            <a:r>
              <a:rPr lang="cs-CZ" sz="3200" b="1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doporučujeme uvést například i odhad ceny</a:t>
            </a:r>
            <a:r>
              <a:rPr lang="cs-CZ" sz="3200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, pokud hodnota není výslovně uvedena ve smlouvě (dodatku, objednávce)</a:t>
            </a:r>
          </a:p>
          <a:p>
            <a:pPr marL="914400" indent="-4572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cs-CZ" sz="3200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u smluv s opakujícím se plněním uzavřených na dobu neurčitou (např. smlouva o nájmu) </a:t>
            </a:r>
            <a:r>
              <a:rPr lang="cs-CZ" sz="3200" b="1" dirty="0">
                <a:solidFill>
                  <a:srgbClr val="262626"/>
                </a:solidFill>
                <a:latin typeface="Trebuchet MS (Základní text)"/>
                <a:ea typeface="Roboto" panose="02000000000000000000" pitchFamily="2" charset="0"/>
              </a:rPr>
              <a:t>MV doporučuje počítat hodnotu smlouvy jako součet plnění za období 5 let</a:t>
            </a:r>
          </a:p>
          <a:p>
            <a:pPr marL="457200" algn="just">
              <a:lnSpc>
                <a:spcPct val="150000"/>
              </a:lnSpc>
            </a:pPr>
            <a:endParaRPr lang="cs-CZ" sz="2800" dirty="0">
              <a:solidFill>
                <a:srgbClr val="26262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7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Main">
  <a:themeElements>
    <a:clrScheme name="ALTEZZA_Red">
      <a:dk1>
        <a:srgbClr val="000000"/>
      </a:dk1>
      <a:lt1>
        <a:srgbClr val="FFFFFF"/>
      </a:lt1>
      <a:dk2>
        <a:srgbClr val="7A5B58"/>
      </a:dk2>
      <a:lt2>
        <a:srgbClr val="E7E6E6"/>
      </a:lt2>
      <a:accent1>
        <a:srgbClr val="FE341B"/>
      </a:accent1>
      <a:accent2>
        <a:srgbClr val="FED6D1"/>
      </a:accent2>
      <a:accent3>
        <a:srgbClr val="FEADA3"/>
      </a:accent3>
      <a:accent4>
        <a:srgbClr val="FE8576"/>
      </a:accent4>
      <a:accent5>
        <a:srgbClr val="D11700"/>
      </a:accent5>
      <a:accent6>
        <a:srgbClr val="8B0F00"/>
      </a:accent6>
      <a:hlink>
        <a:srgbClr val="48A1FA"/>
      </a:hlink>
      <a:folHlink>
        <a:srgbClr val="C490AA"/>
      </a:folHlink>
    </a:clrScheme>
    <a:fontScheme name="Montserrat_Roboto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>
          <a:solidFill>
            <a:schemeClr val="tx1"/>
          </a:solidFill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Basic" id="{E1943ED4-74EF-4F8C-B10E-AE5D64934FE9}" vid="{0DB25F52-A022-425B-980A-129996713691}"/>
    </a:ext>
  </a:extLst>
</a:theme>
</file>

<file path=ppt/theme/theme2.xml><?xml version="1.0" encoding="utf-8"?>
<a:theme xmlns:a="http://schemas.openxmlformats.org/drawingml/2006/main" name="Fazeta">
  <a:themeElements>
    <a:clrScheme name="Oranžovo-červen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16974</TotalTime>
  <Words>1056</Words>
  <Application>Microsoft Office PowerPoint</Application>
  <PresentationFormat>Vlastní</PresentationFormat>
  <Paragraphs>115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7" baseType="lpstr">
      <vt:lpstr>Arial</vt:lpstr>
      <vt:lpstr>Calibri</vt:lpstr>
      <vt:lpstr>Montserrat</vt:lpstr>
      <vt:lpstr>Roboto</vt:lpstr>
      <vt:lpstr>Segoe UI</vt:lpstr>
      <vt:lpstr>Trebuchet MS</vt:lpstr>
      <vt:lpstr>Trebuchet MS (Základní text)</vt:lpstr>
      <vt:lpstr>Wingdings 3</vt:lpstr>
      <vt:lpstr>1_Main</vt:lpstr>
      <vt:lpstr>Fazeta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LK Powerpoint Cover Template V 1.0</dc:title>
  <dc:creator>Jan Zeman</dc:creator>
  <cp:lastModifiedBy>Čápová Andrea</cp:lastModifiedBy>
  <cp:revision>42</cp:revision>
  <cp:lastPrinted>2022-08-31T07:24:30Z</cp:lastPrinted>
  <dcterms:created xsi:type="dcterms:W3CDTF">2016-02-06T19:59:13Z</dcterms:created>
  <dcterms:modified xsi:type="dcterms:W3CDTF">2022-09-21T10:46:35Z</dcterms:modified>
</cp:coreProperties>
</file>