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87" r:id="rId4"/>
    <p:sldId id="295" r:id="rId5"/>
    <p:sldId id="296" r:id="rId6"/>
    <p:sldId id="290" r:id="rId7"/>
    <p:sldId id="302" r:id="rId8"/>
    <p:sldId id="279" r:id="rId9"/>
    <p:sldId id="304" r:id="rId10"/>
    <p:sldId id="305" r:id="rId11"/>
    <p:sldId id="306" r:id="rId12"/>
    <p:sldId id="265" r:id="rId13"/>
  </p:sldIdLst>
  <p:sldSz cx="9144000" cy="6858000" type="screen4x3"/>
  <p:notesSz cx="9874250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4D4D4D"/>
    <a:srgbClr val="C81704"/>
    <a:srgbClr val="1581B7"/>
    <a:srgbClr val="A7143F"/>
    <a:srgbClr val="800000"/>
    <a:srgbClr val="A31403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82" autoAdjust="0"/>
  </p:normalViewPr>
  <p:slideViewPr>
    <p:cSldViewPr>
      <p:cViewPr varScale="1">
        <p:scale>
          <a:sx n="50" d="100"/>
          <a:sy n="50" d="100"/>
        </p:scale>
        <p:origin x="78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361F45-07C0-45F7-9C5D-CCD2D4E894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150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1675" y="509588"/>
            <a:ext cx="3395663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6953" y="3228127"/>
            <a:ext cx="7900347" cy="305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A3B9A5-02D0-499F-BF54-7D9810860D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1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ED57B-FAB7-4BC1-AF95-80AD39608602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10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0982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11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197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87EB9-4CBD-41F3-ACA8-521DD775A9EC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098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5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914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6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7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645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8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9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593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ROPP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00900" cy="865187"/>
          </a:xfrm>
        </p:spPr>
        <p:txBody>
          <a:bodyPr/>
          <a:lstStyle>
            <a:lvl1pPr algn="r"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3863" y="4581525"/>
            <a:ext cx="5759450" cy="16795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611981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611981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ROPPT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549275"/>
            <a:ext cx="5473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904" y="3140968"/>
            <a:ext cx="5040808" cy="793179"/>
          </a:xfrm>
        </p:spPr>
        <p:txBody>
          <a:bodyPr/>
          <a:lstStyle/>
          <a:p>
            <a:pPr algn="l" eaLnBrk="1" hangingPunct="1">
              <a:defRPr/>
            </a:pP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r>
              <a:rPr lang="cs-CZ" sz="2400" dirty="0"/>
              <a:t>		Právní okénko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dirty="0"/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491880" y="3284984"/>
            <a:ext cx="5472607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r>
              <a:rPr lang="cs-CZ" dirty="0"/>
              <a:t>Porada s řediteli škol a školských zařízení zřizovaných Libereckým krajem</a:t>
            </a:r>
          </a:p>
          <a:p>
            <a:pPr algn="r"/>
            <a:r>
              <a:rPr lang="cs-CZ" dirty="0"/>
              <a:t>Harrachov</a:t>
            </a:r>
          </a:p>
          <a:p>
            <a:pPr algn="r"/>
            <a:r>
              <a:rPr lang="cs-CZ" dirty="0"/>
              <a:t>22. – 23. září 2022</a:t>
            </a:r>
          </a:p>
          <a:p>
            <a:pPr algn="r"/>
            <a:r>
              <a:rPr lang="cs-CZ" dirty="0"/>
              <a:t> 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7" y="3284984"/>
            <a:ext cx="3038287" cy="3096344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/>
            <a:br>
              <a:rPr lang="cs-CZ" sz="2400" dirty="0">
                <a:latin typeface="Arial" charset="0"/>
              </a:rPr>
            </a:br>
            <a:r>
              <a:rPr lang="cs-CZ" sz="2400" dirty="0">
                <a:latin typeface="Arial" charset="0"/>
              </a:rPr>
              <a:t>Stravování zaměstnanců</a:t>
            </a:r>
            <a:br>
              <a:rPr lang="cs-CZ" sz="2400" dirty="0">
                <a:latin typeface="Arial" charset="0"/>
              </a:rPr>
            </a:br>
            <a:br>
              <a:rPr lang="cs-CZ" sz="2400" dirty="0">
                <a:latin typeface="Arial" charset="0"/>
              </a:rPr>
            </a:b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Zajištění stravování - ve vlastní jídelně, ve vlastní jídelně provozované cizím provozovatelem, v cizí jídelně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Stravenky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 err="1">
                <a:latin typeface="Arial" charset="0"/>
              </a:rPr>
              <a:t>Stravenkový</a:t>
            </a:r>
            <a:r>
              <a:rPr lang="cs-CZ" sz="2400" b="1" dirty="0">
                <a:latin typeface="Arial" charset="0"/>
              </a:rPr>
              <a:t> paušál (peněžitý příspěvek na stravování)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078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/>
            <a:br>
              <a:rPr lang="cs-CZ" sz="2400" dirty="0">
                <a:latin typeface="Arial" charset="0"/>
              </a:rPr>
            </a:br>
            <a:r>
              <a:rPr lang="cs-CZ" sz="2400" dirty="0">
                <a:latin typeface="Arial" charset="0"/>
              </a:rPr>
              <a:t>Stravování zaměstnanců</a:t>
            </a:r>
            <a:br>
              <a:rPr lang="cs-CZ" sz="2400" dirty="0">
                <a:latin typeface="Arial" charset="0"/>
              </a:rPr>
            </a:br>
            <a:br>
              <a:rPr lang="cs-CZ" sz="2400" dirty="0">
                <a:latin typeface="Arial" charset="0"/>
              </a:rPr>
            </a:b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NELZE hradit z ONIV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NELZE hradit z provozu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LZE hradit z FKSP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    - do výše 100 % v případě zajištění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         stravování a v případě stravenek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       - do výše 45 % v případě </a:t>
            </a:r>
            <a:r>
              <a:rPr lang="cs-CZ" sz="2400" b="1" dirty="0" err="1">
                <a:latin typeface="Arial" charset="0"/>
              </a:rPr>
              <a:t>stravenkového</a:t>
            </a: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       paušálu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eaLnBrk="1" hangingPunct="1"/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r>
              <a:rPr lang="cs-CZ" dirty="0"/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2800" b="1" dirty="0"/>
              <a:t>Děkuji za pozornost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4000" b="1" dirty="0">
                <a:sym typeface="Wingdings" panose="05000000000000000000" pitchFamily="2" charset="2"/>
              </a:rPr>
              <a:t></a:t>
            </a:r>
            <a:endParaRPr lang="cs-CZ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Obsah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r>
              <a:rPr lang="cs-CZ" sz="2400" b="1" dirty="0">
                <a:latin typeface="Arial" charset="0"/>
              </a:rPr>
              <a:t>Administrativní záležitosti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Jazyková příprava cizinců v SŠ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Zástupce ředitele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Stravování zaměstnanců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eaLnBrk="1" hangingPunct="1"/>
            <a:r>
              <a:rPr lang="cs-CZ" sz="2400" dirty="0">
                <a:latin typeface="Arial" charset="0"/>
              </a:rPr>
              <a:t>Administrativní záležitosti</a:t>
            </a:r>
            <a:endParaRPr lang="cs-CZ" sz="2400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Příští porada se koná 15. prosince 2022 </a:t>
            </a:r>
            <a:br>
              <a:rPr lang="cs-CZ" sz="2400" b="1" dirty="0">
                <a:latin typeface="Arial" charset="0"/>
              </a:rPr>
            </a:br>
            <a:r>
              <a:rPr lang="cs-CZ" sz="2400" b="1" dirty="0">
                <a:latin typeface="Arial" charset="0"/>
              </a:rPr>
              <a:t>ve Střední průmyslové škole strojní a elektrotechnické a Vyšší odborné škole, Liberec 1, Masarykova 3, příspěvková organizace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Zasílejte OŠMTS kopie DPP a DPČ uzavřených mezi  školou a jejím ředitelem.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15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dirty="0">
                <a:latin typeface="Arial" charset="0"/>
              </a:rPr>
              <a:t>Administrativní záležitosti</a:t>
            </a:r>
            <a:endParaRPr lang="cs-CZ" sz="2400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Vyšlo nové ÚZ 1501 – školství, pedagogičtí pracovníci, ústavní výchova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 legislativním procesu (ve Sněmovně) je novela zákona o pedagogických pracovnících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 legislativním procesu (v připomínkovém řízení) je novela zákoníku práce – transpozice směrnic Evropského parlamentu a Rady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03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476672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Jazyková příprava cizinců v SŠ</a:t>
            </a:r>
            <a:br>
              <a:rPr lang="cs-CZ" sz="2400" dirty="0">
                <a:latin typeface="Arial" charset="0"/>
              </a:rPr>
            </a:b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12776"/>
            <a:ext cx="8229600" cy="52562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Novela </a:t>
            </a:r>
            <a:r>
              <a:rPr lang="cs-CZ" sz="2400" b="1" dirty="0" err="1">
                <a:latin typeface="Arial" charset="0"/>
              </a:rPr>
              <a:t>vyhl</a:t>
            </a:r>
            <a:r>
              <a:rPr lang="cs-CZ" sz="2400" b="1" dirty="0">
                <a:latin typeface="Arial" charset="0"/>
              </a:rPr>
              <a:t>. č. 13/2005 Sb., o středním vzdělávání a vzdělávání v konzervatoři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Podobný systém jako v ZŠ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KÚ určí školy, které budou poskytovat v kraji jazykovou přípravu </a:t>
            </a:r>
          </a:p>
          <a:p>
            <a:pPr marL="457200" lvl="1" indent="0" eaLnBrk="1" hangingPunct="1">
              <a:buNone/>
            </a:pPr>
            <a:endParaRPr lang="cs-CZ" sz="2400" b="1" u="sng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Kritéria – 5 % cizinců k 31.3. předchozího ŠR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          - 5 žáků, kteří mají nárok na jazykovou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	     přípravu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u="sng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227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476672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Jazyková příprava cizinců v SŠ</a:t>
            </a: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Právo, nikoli povinnost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Na žádost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Pro žáky, kteří se vzdělávají ve škole na území ČR max. 12 měsíců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Ve skupinách po 5 – 15 žácích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100 – 200 hodin po dobu max. 10 měsíců výuky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Prezenčně i distančně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 Financováno z rezervy KÚ – informace v prezentaci Ing. Čermákové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20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0" y="548680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Jazyková příprava cizinců v SŠ</a:t>
            </a: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Aktuálně v LK určeny 4 školy – v každém okrese jedna: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Gymnázium, Mimoň, Letná 263, příspěvková organizace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Střední škola strojní, stavební a dopravní,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Liberec II, Truhlářská 360/3, příspěvková </a:t>
            </a:r>
            <a:r>
              <a:rPr lang="cs-CZ" sz="2400" b="1" dirty="0" err="1">
                <a:latin typeface="Arial" charset="0"/>
              </a:rPr>
              <a:t>org</a:t>
            </a:r>
            <a:r>
              <a:rPr lang="cs-CZ" sz="2400" b="1" dirty="0">
                <a:latin typeface="Arial" charset="0"/>
              </a:rPr>
              <a:t>.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Střední škola řemesel a služeb, Jablonec nad Nisou, Smetanova 22, příspěvková organizace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Obchodní akademie, Hotelová škola a Střední odborná škola, Turnov, Zborovská 519, příspěvková organizace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22449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/>
            <a:br>
              <a:rPr lang="cs-CZ" sz="2400" dirty="0">
                <a:latin typeface="Arial" charset="0"/>
              </a:rPr>
            </a:br>
            <a:r>
              <a:rPr lang="cs-CZ" sz="2400" dirty="0">
                <a:latin typeface="Arial" charset="0"/>
              </a:rPr>
              <a:t>Zástupce ředitele</a:t>
            </a:r>
            <a:br>
              <a:rPr lang="cs-CZ" sz="2400" dirty="0">
                <a:latin typeface="Arial" charset="0"/>
              </a:rPr>
            </a:br>
            <a:br>
              <a:rPr lang="cs-CZ" sz="2400" dirty="0">
                <a:latin typeface="Arial" charset="0"/>
              </a:rPr>
            </a:b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 srpnu rozeslán dopis příspěvkovým organizacím v rezortu školství – do konce září odpověď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Povinnost stanovit zástupce ředitele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Je-li ZŘ více než jeden - změna ZL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ZŘ zastupuje ředitele v celém rozsahu práv a povinností – NELZE omezit vnitřním předpisem ani jinak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/>
            <a:br>
              <a:rPr lang="cs-CZ" sz="2400" dirty="0">
                <a:latin typeface="Arial" charset="0"/>
              </a:rPr>
            </a:br>
            <a:r>
              <a:rPr lang="cs-CZ" sz="2400" dirty="0">
                <a:latin typeface="Arial" charset="0"/>
              </a:rPr>
              <a:t>Zástupce ředitele</a:t>
            </a:r>
            <a:br>
              <a:rPr lang="cs-CZ" sz="2400" dirty="0">
                <a:latin typeface="Arial" charset="0"/>
              </a:rPr>
            </a:br>
            <a:br>
              <a:rPr lang="cs-CZ" sz="2400" dirty="0">
                <a:latin typeface="Arial" charset="0"/>
              </a:rPr>
            </a:b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Stanoví-li ředitel více ZŘ – stanovit pořadí, v němž ředitele zastupují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Jméno/jména, příjmení, příp. pořadí a kontaktní údaje ZŘ je třeba oznamovat při každé změně OŠMTS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Při každé změně počtu ZŘ - změna ZL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05196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5113</TotalTime>
  <Words>531</Words>
  <Application>Microsoft Office PowerPoint</Application>
  <PresentationFormat>Předvádění na obrazovce (4:3)</PresentationFormat>
  <Paragraphs>151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Verdana</vt:lpstr>
      <vt:lpstr>Wingdings</vt:lpstr>
      <vt:lpstr>Výchozí návrh</vt:lpstr>
      <vt:lpstr>       Právní okénko    </vt:lpstr>
      <vt:lpstr>Obsah</vt:lpstr>
      <vt:lpstr>Administrativní záležitosti</vt:lpstr>
      <vt:lpstr>Administrativní záležitosti</vt:lpstr>
      <vt:lpstr>Jazyková příprava cizinců v SŠ </vt:lpstr>
      <vt:lpstr>Jazyková příprava cizinců v SŠ</vt:lpstr>
      <vt:lpstr>Jazyková příprava cizinců v SŠ</vt:lpstr>
      <vt:lpstr> Zástupce ředitele  </vt:lpstr>
      <vt:lpstr> Zástupce ředitele  </vt:lpstr>
      <vt:lpstr> Stravování zaměstnanců  </vt:lpstr>
      <vt:lpstr> Stravování zaměstnanců  </vt:lpstr>
      <vt:lpstr>Prezentace aplikace PowerPoint</vt:lpstr>
    </vt:vector>
  </TitlesOfParts>
  <Manager>Robert Gamba</Manager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porady ředitelů škol a školských zařízení</dc:title>
  <dc:subject>Administrativa</dc:subject>
  <dc:creator>Leoš Křeček</dc:creator>
  <cp:lastModifiedBy>Vašková Helena</cp:lastModifiedBy>
  <cp:revision>327</cp:revision>
  <cp:lastPrinted>2019-09-18T17:04:19Z</cp:lastPrinted>
  <dcterms:created xsi:type="dcterms:W3CDTF">2007-06-26T22:35:24Z</dcterms:created>
  <dcterms:modified xsi:type="dcterms:W3CDTF">2022-09-21T08:35:59Z</dcterms:modified>
</cp:coreProperties>
</file>