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98" r:id="rId2"/>
    <p:sldId id="331" r:id="rId3"/>
    <p:sldId id="333" r:id="rId4"/>
    <p:sldId id="349" r:id="rId5"/>
    <p:sldId id="350" r:id="rId6"/>
    <p:sldId id="351" r:id="rId7"/>
    <p:sldId id="352" r:id="rId8"/>
    <p:sldId id="315" r:id="rId9"/>
    <p:sldId id="334" r:id="rId10"/>
    <p:sldId id="341" r:id="rId11"/>
    <p:sldId id="332" r:id="rId12"/>
    <p:sldId id="353" r:id="rId13"/>
    <p:sldId id="304" r:id="rId14"/>
    <p:sldId id="336" r:id="rId15"/>
    <p:sldId id="389" r:id="rId16"/>
    <p:sldId id="377" r:id="rId17"/>
    <p:sldId id="382" r:id="rId18"/>
    <p:sldId id="384" r:id="rId19"/>
    <p:sldId id="383" r:id="rId20"/>
    <p:sldId id="387" r:id="rId21"/>
    <p:sldId id="388" r:id="rId22"/>
    <p:sldId id="379" r:id="rId23"/>
    <p:sldId id="386" r:id="rId24"/>
    <p:sldId id="344" r:id="rId25"/>
    <p:sldId id="365" r:id="rId26"/>
    <p:sldId id="378" r:id="rId2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salová Dagmar" initials="KD" lastIdx="1" clrIdx="0">
    <p:extLst>
      <p:ext uri="{19B8F6BF-5375-455C-9EA6-DF929625EA0E}">
        <p15:presenceInfo xmlns:p15="http://schemas.microsoft.com/office/powerpoint/2012/main" userId="S::dagmar.kasalova@kraj-lbc.cz::1fe919ee-57c2-43d6-bebd-f1193787804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2244" autoAdjust="0"/>
  </p:normalViewPr>
  <p:slideViewPr>
    <p:cSldViewPr showGuides="1">
      <p:cViewPr varScale="1">
        <p:scale>
          <a:sx n="105" d="100"/>
          <a:sy n="105" d="100"/>
        </p:scale>
        <p:origin x="179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kr-liberecky.int\fs\04\ODD&#282;LEN&#205;%20PROJEKT&#366;%20VE%20VZD&#282;L&#193;V&#193;N&#205;\08%20SF\OP%20VVV\NAKAP%20II\07_Kl&#237;&#269;ov&#233;%20aktivity\KA%205_Prevence%20p&#345;ed&#269;asn&#253;ch%20odchod&#367;%20ze%20vzd&#283;l&#225;v&#225;n&#237;\HARMONIZA&#268;N&#205;%20POBYTY\STATISTIKA%20KA5%20-%20Harmoniza&#269;n&#237;%20pobyty%202021-2022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kr-liberecky.int\fs\04\ODD&#282;LEN&#205;%20PROJEKT&#366;%20VE%20VZD&#282;L&#193;V&#193;N&#205;\08%20SF\OP%20VVV\NAKAP%20II\07_Kl&#237;&#269;ov&#233;%20aktivity\KA%205_Prevence%20p&#345;ed&#269;asn&#253;ch%20odchod&#367;%20ze%20vzd&#283;l&#225;v&#225;n&#237;\HARMONIZA&#268;N&#205;%20POBYTY\STATISTIKA%20KA5%20-%20Harmoniza&#269;n&#237;%20pobyty%202021-2022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kr-liberecky.int\fs\04\ODD&#282;LEN&#205;%20PROJEKT&#366;%20VE%20VZD&#282;L&#193;V&#193;N&#205;\08%20SF\OP%20VVV\NAKAP%20II\07_Kl&#237;&#269;ov&#233;%20aktivity\KA%205_Prevence%20p&#345;ed&#269;asn&#253;ch%20odchod&#367;%20ze%20vzd&#283;l&#225;v&#225;n&#237;\HARMONIZA&#268;N&#205;%20POBYTY\STATISTIKA%20KA5%20-%20Harmoniza&#269;n&#237;%20pobyty%202021-202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b="1" dirty="0"/>
              <a:t>Počet žáků v zapojených třídách</a:t>
            </a:r>
            <a:endParaRPr lang="en-US" b="1" dirty="0"/>
          </a:p>
        </c:rich>
      </c:tx>
      <c:layout>
        <c:manualLayout>
          <c:xMode val="edge"/>
          <c:yMode val="edge"/>
          <c:x val="0.20190265700483093"/>
          <c:y val="1.51190476190476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2524607434451315"/>
          <c:y val="0.12696202531645573"/>
          <c:w val="0.84937906983080402"/>
          <c:h val="0.7624681883119041"/>
        </c:manualLayout>
      </c:layout>
      <c:barChart>
        <c:barDir val="col"/>
        <c:grouping val="stacked"/>
        <c:varyColors val="0"/>
        <c:ser>
          <c:idx val="0"/>
          <c:order val="0"/>
          <c:tx>
            <c:v>počet žáků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0.36104488521213329"/>
                </c:manualLayout>
              </c:layout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09-423D-B7B1-8E58A511BA80}"/>
                </c:ext>
              </c:extLst>
            </c:dLbl>
            <c:dLbl>
              <c:idx val="1"/>
              <c:layout>
                <c:manualLayout>
                  <c:x val="-5.3742753623188966E-3"/>
                  <c:y val="-0.342526587301587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021159420289853"/>
                      <c:h val="0.243424603174603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109-423D-B7B1-8E58A511BA80}"/>
                </c:ext>
              </c:extLst>
            </c:dLbl>
            <c:dLbl>
              <c:idx val="2"/>
              <c:layout>
                <c:manualLayout>
                  <c:x val="0"/>
                  <c:y val="-0.25555965314462276"/>
                </c:manualLayout>
              </c:layout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109-423D-B7B1-8E58A511BA80}"/>
                </c:ext>
              </c:extLst>
            </c:dLbl>
            <c:dLbl>
              <c:idx val="3"/>
              <c:layout>
                <c:manualLayout>
                  <c:x val="-1.5339371980676328E-3"/>
                  <c:y val="-0.2154751984126984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3241763285024152"/>
                      <c:h val="0.279286904761904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09-423D-B7B1-8E58A511BA80}"/>
                </c:ext>
              </c:extLst>
            </c:dLbl>
            <c:dLbl>
              <c:idx val="4"/>
              <c:layout>
                <c:manualLayout>
                  <c:x val="3.8043478260869565E-4"/>
                  <c:y val="-0.1251678571428572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440072463768116"/>
                      <c:h val="0.225726984126984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D109-423D-B7B1-8E58A511BA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'data 2021-2022'!$A$36:$A$40</c:f>
              <c:strCache>
                <c:ptCount val="5"/>
                <c:pt idx="0">
                  <c:v>01.09.2021</c:v>
                </c:pt>
                <c:pt idx="1">
                  <c:v>po harmonizační akci</c:v>
                </c:pt>
                <c:pt idx="2">
                  <c:v>1. čtvrtletí</c:v>
                </c:pt>
                <c:pt idx="3">
                  <c:v>1. pololetí</c:v>
                </c:pt>
                <c:pt idx="4">
                  <c:v>konec školního roku</c:v>
                </c:pt>
              </c:strCache>
            </c:strRef>
          </c:cat>
          <c:val>
            <c:numRef>
              <c:f>'data 2021-2022'!$BN$7:$BN$11</c:f>
              <c:numCache>
                <c:formatCode>General</c:formatCode>
                <c:ptCount val="5"/>
                <c:pt idx="0">
                  <c:v>1653</c:v>
                </c:pt>
                <c:pt idx="1">
                  <c:v>1639</c:v>
                </c:pt>
                <c:pt idx="2">
                  <c:v>1610</c:v>
                </c:pt>
                <c:pt idx="3">
                  <c:v>1592</c:v>
                </c:pt>
                <c:pt idx="4">
                  <c:v>1539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109-423D-B7B1-8E58A511BA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74097055"/>
        <c:axId val="774095391"/>
      </c:barChart>
      <c:catAx>
        <c:axId val="774097055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č</a:t>
                </a:r>
                <a:r>
                  <a:rPr lang="cs-CZ"/>
                  <a:t>as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93903005203934287"/>
              <c:y val="0.9063078507591614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crossAx val="774095391"/>
        <c:crosses val="autoZero"/>
        <c:auto val="1"/>
        <c:lblAlgn val="r"/>
        <c:lblOffset val="100"/>
        <c:noMultiLvlLbl val="0"/>
      </c:catAx>
      <c:valAx>
        <c:axId val="774095391"/>
        <c:scaling>
          <c:orientation val="minMax"/>
          <c:max val="1660"/>
          <c:min val="1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počty žáků</a:t>
                </a:r>
              </a:p>
            </c:rich>
          </c:tx>
          <c:layout>
            <c:manualLayout>
              <c:xMode val="edge"/>
              <c:yMode val="edge"/>
              <c:x val="0"/>
              <c:y val="1.138253968253968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740970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b="1" dirty="0"/>
              <a:t>Žáci </a:t>
            </a:r>
            <a:r>
              <a:rPr lang="cs-CZ" b="1" baseline="0" dirty="0"/>
              <a:t>ohrožení školním neúspěchem (v péči metodiků prevence před. odch. ze vzd.</a:t>
            </a:r>
            <a:endParaRPr lang="cs-CZ" b="1" dirty="0"/>
          </a:p>
        </c:rich>
      </c:tx>
      <c:layout>
        <c:manualLayout>
          <c:xMode val="edge"/>
          <c:yMode val="edge"/>
          <c:x val="0.1268147342995169"/>
          <c:y val="3.52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'data 2021-2022'!$A$37:$A$40</c:f>
              <c:strCache>
                <c:ptCount val="4"/>
                <c:pt idx="0">
                  <c:v>po harmonizační akci</c:v>
                </c:pt>
                <c:pt idx="1">
                  <c:v>1. čtvrtletí</c:v>
                </c:pt>
                <c:pt idx="2">
                  <c:v>1. pololetí</c:v>
                </c:pt>
                <c:pt idx="3">
                  <c:v>konec školního roku</c:v>
                </c:pt>
              </c:strCache>
            </c:strRef>
          </c:cat>
          <c:val>
            <c:numRef>
              <c:f>('data 2021-2022'!$BN$17,'data 2021-2022'!$BN$27,'data 2021-2022'!$BN$28,'data 2021-2022'!$BN$29)</c:f>
              <c:numCache>
                <c:formatCode>General</c:formatCode>
                <c:ptCount val="4"/>
                <c:pt idx="0">
                  <c:v>229</c:v>
                </c:pt>
                <c:pt idx="1">
                  <c:v>219</c:v>
                </c:pt>
                <c:pt idx="2">
                  <c:v>259</c:v>
                </c:pt>
                <c:pt idx="3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12-43FA-8E26-545D4D9CFE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59112879"/>
        <c:axId val="1159110799"/>
      </c:barChart>
      <c:catAx>
        <c:axId val="1159112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59110799"/>
        <c:crosses val="autoZero"/>
        <c:auto val="1"/>
        <c:lblAlgn val="ctr"/>
        <c:lblOffset val="100"/>
        <c:noMultiLvlLbl val="0"/>
      </c:catAx>
      <c:valAx>
        <c:axId val="11591107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591128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Počty se</a:t>
            </a:r>
            <a:r>
              <a:rPr lang="cs-CZ" b="1"/>
              <a:t>zení s žáky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8C7-42F4-9464-DDC861D284B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8C7-42F4-9464-DDC861D284BF}"/>
              </c:ext>
            </c:extLst>
          </c:dPt>
          <c:dLbls>
            <c:dLbl>
              <c:idx val="0"/>
              <c:layout>
                <c:manualLayout>
                  <c:x val="-0.10541057436678972"/>
                  <c:y val="-0.1664111757105943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100"/>
                      <a:t>individuální sezení </a:t>
                    </a:r>
                  </a:p>
                  <a:p>
                    <a:pPr>
                      <a:defRPr sz="1100" b="1"/>
                    </a:pPr>
                    <a:fld id="{4F8C56CC-9756-44EE-8DB0-5022D2AEB8F0}" type="VALUE">
                      <a:rPr lang="en-US" sz="1100"/>
                      <a:pPr>
                        <a:defRPr sz="1100" b="1"/>
                      </a:pPr>
                      <a:t>[HODNOTA]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890277777777776"/>
                      <c:h val="0.3273882428940568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8C7-42F4-9464-DDC861D284BF}"/>
                </c:ext>
              </c:extLst>
            </c:dLbl>
            <c:dLbl>
              <c:idx val="1"/>
              <c:layout>
                <c:manualLayout>
                  <c:x val="8.0221577423325655E-2"/>
                  <c:y val="0.1644492894056847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050"/>
                      <a:t>skupinová sezení</a:t>
                    </a:r>
                  </a:p>
                  <a:p>
                    <a:pPr>
                      <a:defRPr sz="1050" b="1"/>
                    </a:pPr>
                    <a:fld id="{05D2B2C9-9114-4473-9439-99D625F9ED09}" type="VALUE">
                      <a:rPr lang="en-US" sz="1050"/>
                      <a:pPr>
                        <a:defRPr sz="1050" b="1"/>
                      </a:pPr>
                      <a:t>[HODNOTA]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6730789758401481"/>
                      <c:h val="0.2919231266149870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8C7-42F4-9464-DDC861D284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Lit>
              <c:ptCount val="1"/>
              <c:pt idx="0">
                <c:v>počet individuálních sezení</c:v>
              </c:pt>
            </c:strLit>
          </c:cat>
          <c:val>
            <c:numRef>
              <c:f>('data 2021-2022'!$BN$23,'data 2021-2022'!$BN$26)</c:f>
              <c:numCache>
                <c:formatCode>General</c:formatCode>
                <c:ptCount val="2"/>
                <c:pt idx="0">
                  <c:v>1038</c:v>
                </c:pt>
                <c:pt idx="1">
                  <c:v>441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8C7-42F4-9464-DDC861D284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r">
              <a:defRPr sz="1200"/>
            </a:lvl1pPr>
          </a:lstStyle>
          <a:p>
            <a:fld id="{94E39353-04CB-43AB-AAD6-D4D3E0343D86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4"/>
            <a:ext cx="2946400" cy="496887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r">
              <a:defRPr sz="1200"/>
            </a:lvl1pPr>
          </a:lstStyle>
          <a:p>
            <a:fld id="{4AE34386-D41C-474B-AFD3-41189D0417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53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r">
              <a:defRPr sz="1200"/>
            </a:lvl1pPr>
          </a:lstStyle>
          <a:p>
            <a:fld id="{3711489B-F3AB-438C-8863-FF678E53A6BE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8" rIns="91438" bIns="45718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8" tIns="45718" rIns="91438" bIns="45718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r">
              <a:defRPr sz="1200"/>
            </a:lvl1pPr>
          </a:lstStyle>
          <a:p>
            <a:fld id="{04D11E4D-5027-4DE6-96DD-BA311CD8E1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418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11E4D-5027-4DE6-96DD-BA311CD8E160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2213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5370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323528" y="1958975"/>
            <a:ext cx="7628384" cy="1470025"/>
          </a:xfrm>
        </p:spPr>
        <p:txBody>
          <a:bodyPr>
            <a:normAutofit/>
          </a:bodyPr>
          <a:lstStyle>
            <a:lvl1pPr algn="l">
              <a:defRPr sz="40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3429000"/>
            <a:ext cx="7632848" cy="1752600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103018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853926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3090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23528" y="1052736"/>
            <a:ext cx="4172272" cy="554461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554461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8082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23938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083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597430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836712"/>
            <a:ext cx="2057400" cy="583264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836712"/>
            <a:ext cx="6019800" cy="5832648"/>
          </a:xfrm>
        </p:spPr>
        <p:txBody>
          <a:bodyPr vert="eaVert"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817587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263" b="1"/>
            </a:lvl1pPr>
            <a:lvl2pPr marL="430997" indent="0">
              <a:buNone/>
              <a:defRPr sz="1886" b="1"/>
            </a:lvl2pPr>
            <a:lvl3pPr marL="861993" indent="0">
              <a:buNone/>
              <a:defRPr sz="1697" b="1"/>
            </a:lvl3pPr>
            <a:lvl4pPr marL="1292990" indent="0">
              <a:buNone/>
              <a:defRPr sz="1509" b="1"/>
            </a:lvl4pPr>
            <a:lvl5pPr marL="1723986" indent="0">
              <a:buNone/>
              <a:defRPr sz="1509" b="1"/>
            </a:lvl5pPr>
            <a:lvl6pPr marL="2154983" indent="0">
              <a:buNone/>
              <a:defRPr sz="1509" b="1"/>
            </a:lvl6pPr>
            <a:lvl7pPr marL="2585979" indent="0">
              <a:buNone/>
              <a:defRPr sz="1509" b="1"/>
            </a:lvl7pPr>
            <a:lvl8pPr marL="3016975" indent="0">
              <a:buNone/>
              <a:defRPr sz="1509" b="1"/>
            </a:lvl8pPr>
            <a:lvl9pPr marL="3447971" indent="0">
              <a:buNone/>
              <a:defRPr sz="150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263" b="1"/>
            </a:lvl1pPr>
            <a:lvl2pPr marL="430997" indent="0">
              <a:buNone/>
              <a:defRPr sz="1886" b="1"/>
            </a:lvl2pPr>
            <a:lvl3pPr marL="861993" indent="0">
              <a:buNone/>
              <a:defRPr sz="1697" b="1"/>
            </a:lvl3pPr>
            <a:lvl4pPr marL="1292990" indent="0">
              <a:buNone/>
              <a:defRPr sz="1509" b="1"/>
            </a:lvl4pPr>
            <a:lvl5pPr marL="1723986" indent="0">
              <a:buNone/>
              <a:defRPr sz="1509" b="1"/>
            </a:lvl5pPr>
            <a:lvl6pPr marL="2154983" indent="0">
              <a:buNone/>
              <a:defRPr sz="1509" b="1"/>
            </a:lvl6pPr>
            <a:lvl7pPr marL="2585979" indent="0">
              <a:buNone/>
              <a:defRPr sz="1509" b="1"/>
            </a:lvl7pPr>
            <a:lvl8pPr marL="3016975" indent="0">
              <a:buNone/>
              <a:defRPr sz="1509" b="1"/>
            </a:lvl8pPr>
            <a:lvl9pPr marL="3447971" indent="0">
              <a:buNone/>
              <a:defRPr sz="150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4DDE7-A357-4978-8472-C3B75D99DEBD}" type="datetime1">
              <a:rPr lang="cs-CZ" smtClean="0"/>
              <a:t>22.09.2022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5CBF-020F-492C-A38C-AABCDD81B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01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krecekl\DOKUMENT\HEAD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39" y="137620"/>
            <a:ext cx="8928992" cy="531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23528" y="403482"/>
            <a:ext cx="7272808" cy="505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23528" y="980728"/>
            <a:ext cx="8496944" cy="568863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66937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8" r:id="rId7"/>
    <p:sldLayoutId id="2147483659" r:id="rId8"/>
    <p:sldLayoutId id="2147483660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agmar.kasalova@kraj-lbc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lucie.foglova@kraj-lbc.cz" TargetMode="External"/><Relationship Id="rId2" Type="http://schemas.openxmlformats.org/officeDocument/2006/relationships/hyperlink" Target="https://www.zameckydvurcernousy.cz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edulk.cz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petra.duskova@kraj-lbc.cz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dtul.cz/" TargetMode="Externa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kvkli.cz/sluzby/vzdelavani/vzdelavani-pedagogu/nakap-i" TargetMode="Externa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inyurl.com/platformarpv" TargetMode="Externa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zs.cz/program/erasmu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.cz/npo/vyhlasene-vyzvy-z-npo/" TargetMode="External"/><Relationship Id="rId2" Type="http://schemas.openxmlformats.org/officeDocument/2006/relationships/hyperlink" Target="https://www.edu.cz/np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du.cz/npo/komponenty-npo-v-gesci-msmt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opjak.cz/vyzvy/vyzva-c-02_22_002-sablony-pro-ms-a-zs-i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opjak.cz/vyzvy/vyzva-c-02_22_003-sablony-pro-ss-a-vos-i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cid:CE92D2F5-CA4D-4BB4-8D3F-F8229B65722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5516" y="2492897"/>
            <a:ext cx="8712968" cy="864096"/>
          </a:xfrm>
        </p:spPr>
        <p:txBody>
          <a:bodyPr>
            <a:noAutofit/>
          </a:bodyPr>
          <a:lstStyle/>
          <a:p>
            <a:pPr algn="ctr"/>
            <a:r>
              <a:rPr lang="cs-CZ" sz="3200" dirty="0"/>
              <a:t>Oddělení projektu ve vzdělávání</a:t>
            </a:r>
            <a:endParaRPr lang="cs-CZ" sz="3200" dirty="0">
              <a:solidFill>
                <a:schemeClr val="accent1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05A9151-6FD6-44F2-8FCD-17A69F9663C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95736" y="3962921"/>
            <a:ext cx="6551613" cy="2232247"/>
          </a:xfrm>
        </p:spPr>
        <p:txBody>
          <a:bodyPr>
            <a:noAutofit/>
          </a:bodyPr>
          <a:lstStyle/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22. září 2022</a:t>
            </a:r>
          </a:p>
          <a:p>
            <a:pPr algn="r" eaLnBrk="1" hangingPunct="1">
              <a:lnSpc>
                <a:spcPct val="90000"/>
              </a:lnSpc>
            </a:pPr>
            <a:endParaRPr lang="cs-CZ" altLang="cs-CZ" sz="2000" dirty="0"/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b="1" dirty="0"/>
              <a:t>Mgr. Dagmar Kasalová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Krajský úřad Libereckého kraje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odbor školství, mládeže, tělovýchovy a sportu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(</a:t>
            </a:r>
            <a:r>
              <a:rPr lang="cs-CZ" altLang="cs-CZ" sz="2000" dirty="0">
                <a:hlinkClick r:id="rId2"/>
              </a:rPr>
              <a:t>dagmar.kasalova@kraj-lbc.cz</a:t>
            </a:r>
            <a:r>
              <a:rPr lang="cs-CZ" altLang="cs-CZ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70124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74EB37CE-640E-4591-9D90-DDE1DBC83A6F}"/>
              </a:ext>
            </a:extLst>
          </p:cNvPr>
          <p:cNvSpPr/>
          <p:nvPr/>
        </p:nvSpPr>
        <p:spPr>
          <a:xfrm>
            <a:off x="466000" y="1700808"/>
            <a:ext cx="7921625" cy="46474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rgbClr val="000000"/>
                </a:solidFill>
              </a:rPr>
              <a:t>termín: </a:t>
            </a:r>
            <a:r>
              <a:rPr lang="cs-CZ" sz="2400" b="1" dirty="0">
                <a:solidFill>
                  <a:srgbClr val="000000"/>
                </a:solidFill>
              </a:rPr>
              <a:t>13. leden 2021 – 30. listopad 2023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rgbClr val="000000"/>
                </a:solidFill>
              </a:rPr>
              <a:t>harmonogram tvorby KAP LK III.: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0000"/>
                </a:solidFill>
              </a:rPr>
              <a:t>zpracování konečné podoby analýzy potřeb v území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0000"/>
                </a:solidFill>
              </a:rPr>
              <a:t>aktualizace analýzy potřeb škol – prioritizace klíčových témat KAP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0000"/>
                </a:solidFill>
              </a:rPr>
              <a:t>Prioritizace cílů prostřednictvím PS VZD a odborných </a:t>
            </a:r>
            <a:r>
              <a:rPr lang="cs-CZ" sz="2000" dirty="0" err="1">
                <a:solidFill>
                  <a:srgbClr val="000000"/>
                </a:solidFill>
              </a:rPr>
              <a:t>minitýmů</a:t>
            </a:r>
            <a:r>
              <a:rPr lang="cs-CZ" sz="2000" dirty="0">
                <a:solidFill>
                  <a:srgbClr val="000000"/>
                </a:solidFill>
              </a:rPr>
              <a:t> - v nejbližší době dojde k jejímu vyhodnocení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0000"/>
                </a:solidFill>
              </a:rPr>
              <a:t>tvorba ročních akčních plánů 2023, 2024, 2025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0000"/>
                </a:solidFill>
              </a:rPr>
              <a:t>finální dokument by měl být hotový do konce roku 2022 včetně schválení PS VZD a RSK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endParaRPr lang="cs-CZ" sz="2400" dirty="0">
              <a:solidFill>
                <a:srgbClr val="00000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DED6CA4-7193-457D-8ECB-C7D02B522A2D}"/>
              </a:ext>
            </a:extLst>
          </p:cNvPr>
          <p:cNvSpPr txBox="1"/>
          <p:nvPr/>
        </p:nvSpPr>
        <p:spPr>
          <a:xfrm>
            <a:off x="466000" y="508320"/>
            <a:ext cx="7775575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3200" b="1" dirty="0">
                <a:solidFill>
                  <a:srgbClr val="000000"/>
                </a:solidFill>
              </a:rPr>
              <a:t>KAP LK II </a:t>
            </a:r>
          </a:p>
        </p:txBody>
      </p:sp>
    </p:spTree>
    <p:extLst>
      <p:ext uri="{BB962C8B-B14F-4D97-AF65-F5344CB8AC3E}">
        <p14:creationId xmlns:p14="http://schemas.microsoft.com/office/powerpoint/2010/main" val="4253328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5C0297E8-7567-409C-9F28-A2D8C70FACD7}"/>
              </a:ext>
            </a:extLst>
          </p:cNvPr>
          <p:cNvSpPr txBox="1"/>
          <p:nvPr/>
        </p:nvSpPr>
        <p:spPr>
          <a:xfrm>
            <a:off x="208816" y="620688"/>
            <a:ext cx="81384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200" b="1" dirty="0">
                <a:solidFill>
                  <a:srgbClr val="000000"/>
                </a:solidFill>
              </a:rPr>
              <a:t>Dvoudenní workshop pro ředitele SŠ/VOŠ v LK</a:t>
            </a:r>
          </a:p>
        </p:txBody>
      </p:sp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DF16411A-6CBE-C758-D0B7-13C3DC6A6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816" y="1484784"/>
            <a:ext cx="8323624" cy="403244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proběhne 10. – 11. 11. 2022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nové místo konání – </a:t>
            </a:r>
            <a:r>
              <a:rPr lang="cs-CZ" sz="2400" b="0" i="0" u="sng" dirty="0">
                <a:solidFill>
                  <a:srgbClr val="1A0DAB"/>
                </a:solidFill>
                <a:effectLst/>
                <a:hlinkClick r:id="rId2"/>
              </a:rPr>
              <a:t>Zámecký dvůr Černousy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probíhá příprava programu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zaslání pozvánek a přihlašovacího formuláře do poloviny října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kontaktní osoba: </a:t>
            </a:r>
            <a:br>
              <a:rPr lang="cs-CZ" sz="2400" dirty="0"/>
            </a:br>
            <a:r>
              <a:rPr lang="cs-CZ" sz="2400" b="1" dirty="0"/>
              <a:t>Ing. Lucie Foglová</a:t>
            </a:r>
            <a:r>
              <a:rPr lang="cs-CZ" sz="2400" dirty="0"/>
              <a:t>, 485 226 474, </a:t>
            </a:r>
            <a:r>
              <a:rPr lang="cs-CZ" sz="2400" dirty="0">
                <a:hlinkClick r:id="rId3"/>
              </a:rPr>
              <a:t>lucie.foglova@kraj-lbc.cz</a:t>
            </a:r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4695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5C0297E8-7567-409C-9F28-A2D8C70FACD7}"/>
              </a:ext>
            </a:extLst>
          </p:cNvPr>
          <p:cNvSpPr txBox="1"/>
          <p:nvPr/>
        </p:nvSpPr>
        <p:spPr>
          <a:xfrm>
            <a:off x="208816" y="620688"/>
            <a:ext cx="81384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3200" b="1" dirty="0">
                <a:solidFill>
                  <a:srgbClr val="000000"/>
                </a:solidFill>
              </a:rPr>
              <a:t>Výhled v rámci projektu KAP LK II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B5FFAE-42D5-6E40-BC9C-6158C8AE1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340768"/>
            <a:ext cx="8579487" cy="435133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pokračování ve spolupráci s PS VZD, NAKAP LK II a dalšími aktéry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průběžné vyhodnocování a aktualizace ročních akčních plánů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celorepublikové setkání zástupců RT KAP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odborná konference Technologie do škol – jaro 2023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workshop pro ředitele SŠ a VOŠ v LK – jaro 2023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závěrečný workshop pro ředitele SŠ a VOŠ v LK – podzim 2023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další tematická setkání platforem v roce 2023 – informace s předstihem na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>
                <a:solidFill>
                  <a:srgbClr val="00B050"/>
                </a:solidFill>
                <a:hlinkClick r:id="rId2"/>
              </a:rPr>
              <a:t>EDULK</a:t>
            </a:r>
            <a:endParaRPr lang="cs-CZ" sz="2400" dirty="0">
              <a:solidFill>
                <a:srgbClr val="00B05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011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16E31336-527E-4AF6-BDCE-AE7634542DDA}"/>
              </a:ext>
            </a:extLst>
          </p:cNvPr>
          <p:cNvSpPr txBox="1">
            <a:spLocks noChangeArrowheads="1"/>
          </p:cNvSpPr>
          <p:nvPr/>
        </p:nvSpPr>
        <p:spPr>
          <a:xfrm>
            <a:off x="161764" y="692696"/>
            <a:ext cx="8820472" cy="604867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anose="05000000000000000000" pitchFamily="2" charset="2"/>
              <a:buNone/>
              <a:defRPr/>
            </a:pPr>
            <a:endParaRPr lang="cs-CZ" altLang="cs-CZ" b="1" dirty="0"/>
          </a:p>
          <a:p>
            <a:pPr algn="ctr">
              <a:buFont typeface="Wingdings" panose="05000000000000000000" pitchFamily="2" charset="2"/>
              <a:buNone/>
              <a:defRPr/>
            </a:pPr>
            <a:endParaRPr lang="cs-CZ" altLang="cs-CZ" b="1" dirty="0"/>
          </a:p>
          <a:p>
            <a:pPr algn="ctr">
              <a:buFontTx/>
              <a:buNone/>
              <a:defRPr/>
            </a:pPr>
            <a:endParaRPr lang="cs-CZ" altLang="cs-CZ" b="1" dirty="0"/>
          </a:p>
          <a:p>
            <a:pPr algn="ctr">
              <a:buFontTx/>
              <a:buNone/>
              <a:defRPr/>
            </a:pPr>
            <a:r>
              <a:rPr lang="cs-CZ" altLang="cs-CZ" b="1" dirty="0"/>
              <a:t> </a:t>
            </a:r>
            <a:r>
              <a:rPr lang="cs-CZ" altLang="cs-CZ" sz="3600" b="1" dirty="0"/>
              <a:t>Děkuji za pozornost.</a:t>
            </a:r>
          </a:p>
          <a:p>
            <a:pPr algn="ctr">
              <a:buFontTx/>
              <a:buNone/>
              <a:defRPr/>
            </a:pPr>
            <a:endParaRPr lang="cs-CZ" altLang="cs-CZ" sz="2400" b="1" dirty="0"/>
          </a:p>
          <a:p>
            <a:pPr algn="ctr">
              <a:buFontTx/>
              <a:buNone/>
              <a:defRPr/>
            </a:pPr>
            <a:endParaRPr lang="cs-CZ" altLang="cs-CZ" b="1" dirty="0"/>
          </a:p>
          <a:p>
            <a:pPr marL="622300" indent="-622300" algn="r">
              <a:buFontTx/>
              <a:buNone/>
              <a:defRPr/>
            </a:pPr>
            <a:r>
              <a:rPr lang="cs-CZ" altLang="cs-CZ" sz="1400" b="1" dirty="0"/>
              <a:t>	 </a:t>
            </a:r>
            <a:r>
              <a:rPr lang="cs-CZ" altLang="cs-CZ" sz="2000" b="1" dirty="0"/>
              <a:t>Mgr. Dagmar Kasalová</a:t>
            </a:r>
          </a:p>
          <a:p>
            <a:pPr marL="622300" indent="-622300" algn="r">
              <a:buFontTx/>
              <a:buNone/>
              <a:defRPr/>
            </a:pPr>
            <a:r>
              <a:rPr lang="cs-CZ" altLang="cs-CZ" sz="2000" dirty="0"/>
              <a:t>Krajský úřad Libereckého kraje</a:t>
            </a:r>
          </a:p>
          <a:p>
            <a:pPr marL="622300" indent="-622300" algn="r">
              <a:buFontTx/>
              <a:buNone/>
              <a:defRPr/>
            </a:pPr>
            <a:r>
              <a:rPr lang="cs-CZ" altLang="cs-CZ" sz="2000" dirty="0"/>
              <a:t>odbor školství, mládeže, tělovýchovy a sportu</a:t>
            </a:r>
          </a:p>
          <a:p>
            <a:pPr marL="622300" indent="-622300" algn="r">
              <a:buFontTx/>
              <a:buNone/>
              <a:defRPr/>
            </a:pPr>
            <a:r>
              <a:rPr lang="cs-CZ" altLang="cs-CZ" sz="2000" dirty="0"/>
              <a:t>Telefon: 485 226 142, 778 714 941</a:t>
            </a:r>
          </a:p>
          <a:p>
            <a:pPr marL="622300" indent="-622300" algn="r">
              <a:buFontTx/>
              <a:buNone/>
              <a:defRPr/>
            </a:pPr>
            <a:r>
              <a:rPr lang="cs-CZ" altLang="cs-CZ" sz="2000" dirty="0"/>
              <a:t>dagmar.kasalova@kraj-lbc.cz</a:t>
            </a:r>
          </a:p>
        </p:txBody>
      </p:sp>
    </p:spTree>
    <p:extLst>
      <p:ext uri="{BB962C8B-B14F-4D97-AF65-F5344CB8AC3E}">
        <p14:creationId xmlns:p14="http://schemas.microsoft.com/office/powerpoint/2010/main" val="3154228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686A5CD4-65B2-4C64-AC94-3FA22062B1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87" y="738188"/>
            <a:ext cx="8553427" cy="6051550"/>
          </a:xfrm>
          <a:prstGeom prst="rect">
            <a:avLst/>
          </a:prstGeom>
          <a:noFill/>
        </p:spPr>
      </p:pic>
      <p:sp>
        <p:nvSpPr>
          <p:cNvPr id="6" name="Nadpis 1">
            <a:extLst>
              <a:ext uri="{FF2B5EF4-FFF2-40B4-BE49-F238E27FC236}">
                <a16:creationId xmlns:a16="http://schemas.microsoft.com/office/drawing/2014/main" id="{8BFA5BF6-B7DF-4E41-A0EA-D2DE035C6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980728"/>
            <a:ext cx="6840760" cy="3383954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00050"/>
            <a:r>
              <a:rPr lang="cs-CZ" altLang="cs-CZ" sz="5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Naplňování krajského akčního plánu rozvoje vzdělávání Libereckého kraje II</a:t>
            </a:r>
          </a:p>
        </p:txBody>
      </p:sp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08438EF3-4886-EFC5-543D-42F69783A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4357818"/>
            <a:ext cx="5709146" cy="151945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cs-CZ" sz="2400" dirty="0">
              <a:latin typeface="+mn-lt"/>
            </a:endParaRP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8000" dirty="0">
              <a:latin typeface="+mn-lt"/>
            </a:endParaRPr>
          </a:p>
          <a:p>
            <a:pPr algn="r" eaLnBrk="1" hangingPunct="1">
              <a:lnSpc>
                <a:spcPct val="90000"/>
              </a:lnSpc>
            </a:pPr>
            <a:endParaRPr lang="cs-CZ" altLang="cs-CZ" sz="80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altLang="cs-CZ" sz="7200" b="1" dirty="0"/>
              <a:t>Ing. Petra Dušková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altLang="cs-CZ" sz="7200" dirty="0"/>
              <a:t>Krajský úřad Libereckého kraje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altLang="cs-CZ" sz="7200" dirty="0"/>
              <a:t>odbor školství, mládeže, tělovýchovy a sportu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altLang="cs-CZ" sz="7200" dirty="0">
                <a:hlinkClick r:id="rId3"/>
              </a:rPr>
              <a:t>petra.duskova@kraj-lbc.cz</a:t>
            </a:r>
            <a:endParaRPr lang="cs-CZ" altLang="cs-CZ" sz="7200" dirty="0"/>
          </a:p>
          <a:p>
            <a:pPr eaLnBrk="1" hangingPunct="1">
              <a:lnSpc>
                <a:spcPct val="90000"/>
              </a:lnSpc>
            </a:pPr>
            <a:endParaRPr lang="cs-CZ" sz="7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9380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C94368-6247-EE3F-56DB-252DE7C27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548680"/>
            <a:ext cx="8568952" cy="1008112"/>
          </a:xfrm>
        </p:spPr>
        <p:txBody>
          <a:bodyPr>
            <a:normAutofit fontScale="90000"/>
          </a:bodyPr>
          <a:lstStyle/>
          <a:p>
            <a:pPr defTabSz="390997">
              <a:defRPr/>
            </a:pPr>
            <a:r>
              <a:rPr lang="cs-CZ" sz="3506" dirty="0">
                <a:latin typeface="+mn-lt"/>
              </a:rPr>
              <a:t>Projekt Naplňování krajského akčního plánu rozvoje vzdělávání Libereckého kraje II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0B3089-2F6F-06A8-3373-A3B21DF84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800" b="1" dirty="0">
                <a:latin typeface="+mj-lt"/>
              </a:rPr>
              <a:t>Realizace: </a:t>
            </a:r>
            <a:r>
              <a:rPr lang="cs-CZ" sz="1800" dirty="0">
                <a:latin typeface="+mj-lt"/>
              </a:rPr>
              <a:t>1.12.2020 – 30.11.2023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1" dirty="0">
                <a:latin typeface="+mj-lt"/>
              </a:rPr>
              <a:t>Ukončení aktivit: </a:t>
            </a:r>
            <a:r>
              <a:rPr lang="cs-CZ" sz="1800" dirty="0">
                <a:latin typeface="+mj-lt"/>
              </a:rPr>
              <a:t>30.6.2023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1" dirty="0">
                <a:latin typeface="+mj-lt"/>
              </a:rPr>
              <a:t>Celkový rozpočet: </a:t>
            </a:r>
            <a:r>
              <a:rPr lang="cs-CZ" sz="1800" dirty="0">
                <a:latin typeface="+mj-lt"/>
              </a:rPr>
              <a:t>131 044 496 Kč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1" dirty="0">
                <a:latin typeface="+mj-lt"/>
              </a:rPr>
              <a:t>Partneři projektu</a:t>
            </a:r>
          </a:p>
          <a:p>
            <a:pPr lvl="1"/>
            <a:r>
              <a:rPr lang="cs-CZ" sz="1800" dirty="0">
                <a:latin typeface="+mj-lt"/>
              </a:rPr>
              <a:t>39 středních škol</a:t>
            </a:r>
          </a:p>
          <a:p>
            <a:pPr lvl="1"/>
            <a:r>
              <a:rPr lang="cs-CZ" sz="1800" dirty="0">
                <a:latin typeface="+mj-lt"/>
              </a:rPr>
              <a:t>IQLANDIA o.p.s.</a:t>
            </a:r>
          </a:p>
          <a:p>
            <a:pPr lvl="1"/>
            <a:r>
              <a:rPr lang="cs-CZ" sz="1800" dirty="0">
                <a:latin typeface="+mj-lt"/>
              </a:rPr>
              <a:t>Malá technika z.ú.</a:t>
            </a:r>
          </a:p>
          <a:p>
            <a:pPr lvl="1"/>
            <a:r>
              <a:rPr lang="cs-CZ" sz="1800" dirty="0">
                <a:latin typeface="+mj-lt"/>
              </a:rPr>
              <a:t>TUL</a:t>
            </a:r>
          </a:p>
          <a:p>
            <a:pPr lvl="1"/>
            <a:r>
              <a:rPr lang="cs-CZ" sz="1800" dirty="0">
                <a:latin typeface="+mj-lt"/>
              </a:rPr>
              <a:t>Nadační fond Listem 21</a:t>
            </a:r>
          </a:p>
          <a:p>
            <a:pPr lvl="1"/>
            <a:r>
              <a:rPr lang="cs-CZ" sz="1800" dirty="0">
                <a:latin typeface="+mj-lt"/>
              </a:rPr>
              <a:t>4 pedagogicko-psychologické poradny</a:t>
            </a:r>
          </a:p>
          <a:p>
            <a:pPr lvl="1"/>
            <a:r>
              <a:rPr lang="cs-CZ" sz="1800" dirty="0">
                <a:latin typeface="+mj-lt"/>
              </a:rPr>
              <a:t>Krajská vědecká knihovna v Liberci p.o.</a:t>
            </a:r>
          </a:p>
        </p:txBody>
      </p:sp>
    </p:spTree>
    <p:extLst>
      <p:ext uri="{BB962C8B-B14F-4D97-AF65-F5344CB8AC3E}">
        <p14:creationId xmlns:p14="http://schemas.microsoft.com/office/powerpoint/2010/main" val="2813675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1C91863-C4DD-8340-EAAE-C6578BBFFAAC}"/>
              </a:ext>
            </a:extLst>
          </p:cNvPr>
          <p:cNvSpPr txBox="1"/>
          <p:nvPr/>
        </p:nvSpPr>
        <p:spPr>
          <a:xfrm>
            <a:off x="506663" y="700920"/>
            <a:ext cx="81306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200" b="1" dirty="0">
                <a:ea typeface="+mj-ea"/>
                <a:cs typeface="+mj-cs"/>
              </a:rPr>
              <a:t>Klíčové aktivity projektu</a:t>
            </a:r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20B90A2C-CD6C-0435-B92A-A51D4A3750B4}"/>
              </a:ext>
            </a:extLst>
          </p:cNvPr>
          <p:cNvSpPr/>
          <p:nvPr/>
        </p:nvSpPr>
        <p:spPr>
          <a:xfrm>
            <a:off x="1268663" y="2052679"/>
            <a:ext cx="2752056" cy="88120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+mj-lt"/>
              </a:rPr>
              <a:t>KA 2</a:t>
            </a:r>
          </a:p>
          <a:p>
            <a:pPr algn="ctr"/>
            <a:r>
              <a:rPr lang="cs-CZ" b="1" dirty="0">
                <a:solidFill>
                  <a:schemeClr val="tx1"/>
                </a:solidFill>
                <a:latin typeface="+mj-lt"/>
              </a:rPr>
              <a:t>Podpora polytechnického vzdělávání</a:t>
            </a:r>
          </a:p>
        </p:txBody>
      </p:sp>
      <p:sp>
        <p:nvSpPr>
          <p:cNvPr id="12" name="Obdélník: se zakulacenými rohy 11">
            <a:extLst>
              <a:ext uri="{FF2B5EF4-FFF2-40B4-BE49-F238E27FC236}">
                <a16:creationId xmlns:a16="http://schemas.microsoft.com/office/drawing/2014/main" id="{0D23CFD3-EBE2-7B98-EF65-053A5978A0A5}"/>
              </a:ext>
            </a:extLst>
          </p:cNvPr>
          <p:cNvSpPr/>
          <p:nvPr/>
        </p:nvSpPr>
        <p:spPr>
          <a:xfrm>
            <a:off x="4848228" y="2052679"/>
            <a:ext cx="2752056" cy="88120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+mj-lt"/>
              </a:rPr>
              <a:t>KA 5</a:t>
            </a:r>
          </a:p>
          <a:p>
            <a:pPr algn="ctr"/>
            <a:r>
              <a:rPr lang="cs-CZ" b="1" dirty="0">
                <a:solidFill>
                  <a:schemeClr val="tx1"/>
                </a:solidFill>
                <a:latin typeface="+mj-lt"/>
              </a:rPr>
              <a:t>Prevence předčasných odchodů ze vzdělávání</a:t>
            </a:r>
          </a:p>
        </p:txBody>
      </p:sp>
      <p:sp>
        <p:nvSpPr>
          <p:cNvPr id="13" name="Obdélník: se zakulacenými rohy 12">
            <a:extLst>
              <a:ext uri="{FF2B5EF4-FFF2-40B4-BE49-F238E27FC236}">
                <a16:creationId xmlns:a16="http://schemas.microsoft.com/office/drawing/2014/main" id="{06A15AA9-C3C2-E7E9-2B73-6A58BA2E4362}"/>
              </a:ext>
            </a:extLst>
          </p:cNvPr>
          <p:cNvSpPr/>
          <p:nvPr/>
        </p:nvSpPr>
        <p:spPr>
          <a:xfrm>
            <a:off x="1268663" y="3184318"/>
            <a:ext cx="2752056" cy="88120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+mj-lt"/>
              </a:rPr>
              <a:t>KA 3</a:t>
            </a:r>
          </a:p>
          <a:p>
            <a:pPr algn="ctr"/>
            <a:r>
              <a:rPr lang="cs-CZ" b="1" dirty="0">
                <a:solidFill>
                  <a:schemeClr val="tx1"/>
                </a:solidFill>
                <a:latin typeface="+mj-lt"/>
              </a:rPr>
              <a:t>Zkvalitnění péče o nadané žáky</a:t>
            </a:r>
          </a:p>
        </p:txBody>
      </p:sp>
      <p:sp>
        <p:nvSpPr>
          <p:cNvPr id="14" name="Obdélník: se zakulacenými rohy 13">
            <a:extLst>
              <a:ext uri="{FF2B5EF4-FFF2-40B4-BE49-F238E27FC236}">
                <a16:creationId xmlns:a16="http://schemas.microsoft.com/office/drawing/2014/main" id="{95CA7EF7-B395-744C-3DE4-D8679084BD05}"/>
              </a:ext>
            </a:extLst>
          </p:cNvPr>
          <p:cNvSpPr/>
          <p:nvPr/>
        </p:nvSpPr>
        <p:spPr>
          <a:xfrm>
            <a:off x="1268663" y="4376511"/>
            <a:ext cx="2815250" cy="88120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+mj-lt"/>
              </a:rPr>
              <a:t>KA 4</a:t>
            </a:r>
          </a:p>
          <a:p>
            <a:pPr algn="ctr"/>
            <a:r>
              <a:rPr lang="cs-CZ" b="1" dirty="0">
                <a:solidFill>
                  <a:schemeClr val="tx1"/>
                </a:solidFill>
                <a:latin typeface="+mj-lt"/>
              </a:rPr>
              <a:t>Čtenářská a matematická gramotnost</a:t>
            </a:r>
          </a:p>
        </p:txBody>
      </p:sp>
      <p:sp>
        <p:nvSpPr>
          <p:cNvPr id="15" name="Obdélník: se zakulacenými rohy 14">
            <a:extLst>
              <a:ext uri="{FF2B5EF4-FFF2-40B4-BE49-F238E27FC236}">
                <a16:creationId xmlns:a16="http://schemas.microsoft.com/office/drawing/2014/main" id="{58AA1E68-B366-2509-F746-D3856C1DBE4D}"/>
              </a:ext>
            </a:extLst>
          </p:cNvPr>
          <p:cNvSpPr/>
          <p:nvPr/>
        </p:nvSpPr>
        <p:spPr>
          <a:xfrm>
            <a:off x="4848227" y="3184318"/>
            <a:ext cx="2752056" cy="88120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+mj-lt"/>
              </a:rPr>
              <a:t>KA 6</a:t>
            </a:r>
          </a:p>
          <a:p>
            <a:pPr algn="ctr"/>
            <a:r>
              <a:rPr lang="cs-CZ" b="1" dirty="0">
                <a:solidFill>
                  <a:schemeClr val="tx1"/>
                </a:solidFill>
                <a:latin typeface="+mj-lt"/>
              </a:rPr>
              <a:t>Podpora rovných příležitostí ve vzdělávání</a:t>
            </a:r>
          </a:p>
        </p:txBody>
      </p:sp>
      <p:sp>
        <p:nvSpPr>
          <p:cNvPr id="16" name="Obdélník: se zakulacenými rohy 15">
            <a:extLst>
              <a:ext uri="{FF2B5EF4-FFF2-40B4-BE49-F238E27FC236}">
                <a16:creationId xmlns:a16="http://schemas.microsoft.com/office/drawing/2014/main" id="{95CA9187-C6F6-68CF-3DE3-D26B1F5B2E72}"/>
              </a:ext>
            </a:extLst>
          </p:cNvPr>
          <p:cNvSpPr/>
          <p:nvPr/>
        </p:nvSpPr>
        <p:spPr>
          <a:xfrm>
            <a:off x="4848227" y="4376511"/>
            <a:ext cx="2815250" cy="88120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+mj-lt"/>
              </a:rPr>
              <a:t>KA 7</a:t>
            </a:r>
          </a:p>
          <a:p>
            <a:pPr algn="ctr"/>
            <a:r>
              <a:rPr lang="cs-CZ" b="1" dirty="0">
                <a:solidFill>
                  <a:schemeClr val="tx1"/>
                </a:solidFill>
                <a:latin typeface="+mj-lt"/>
              </a:rPr>
              <a:t>Šablony III</a:t>
            </a:r>
          </a:p>
        </p:txBody>
      </p:sp>
    </p:spTree>
    <p:extLst>
      <p:ext uri="{BB962C8B-B14F-4D97-AF65-F5344CB8AC3E}">
        <p14:creationId xmlns:p14="http://schemas.microsoft.com/office/powerpoint/2010/main" val="25183300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0E5027-9B87-056B-F0BD-EDFE16990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40574"/>
            <a:ext cx="7886701" cy="888274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506" dirty="0">
                <a:latin typeface="+mn-lt"/>
              </a:rPr>
              <a:t>KA 2: Podpora polytechnického vzdělávání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23CC3A9-3CA8-C5E7-B585-EC6DB8B72F2F}"/>
              </a:ext>
            </a:extLst>
          </p:cNvPr>
          <p:cNvSpPr txBox="1"/>
          <p:nvPr/>
        </p:nvSpPr>
        <p:spPr>
          <a:xfrm>
            <a:off x="628649" y="1428848"/>
            <a:ext cx="7633964" cy="3291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539" b="1" dirty="0">
                <a:latin typeface="+mj-lt"/>
              </a:rPr>
              <a:t>Projektové dny na SŠ a volnočasové aktivity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F3FC03E-BEEC-C7E6-0B9D-8327CF5C0E49}"/>
              </a:ext>
            </a:extLst>
          </p:cNvPr>
          <p:cNvSpPr txBox="1"/>
          <p:nvPr/>
        </p:nvSpPr>
        <p:spPr>
          <a:xfrm>
            <a:off x="628649" y="1746038"/>
            <a:ext cx="7633966" cy="15134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539" dirty="0">
                <a:latin typeface="+mj-lt"/>
              </a:rPr>
              <a:t> stěžejní podpora spolupráce ZŠ a SŠ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39" dirty="0">
                <a:latin typeface="+mj-lt"/>
              </a:rPr>
              <a:t> projektové dny realizují učitelé SŠ pro žáky ZŠ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39" dirty="0">
                <a:latin typeface="+mj-lt"/>
              </a:rPr>
              <a:t> zapojeno 22 SŠ v Libereckém kraji, realizováno bude celkem 510 PD, do konce června 	realizováno celkem 317 PD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39" dirty="0">
                <a:latin typeface="+mj-lt"/>
              </a:rPr>
              <a:t>16 SŠ zapojených do projektu realizují volnočasové aktivity pro vlastní žáky, celkem 39 	různých kroužků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B3319CCF-A185-7C91-515E-6C784D84E982}"/>
              </a:ext>
            </a:extLst>
          </p:cNvPr>
          <p:cNvSpPr txBox="1"/>
          <p:nvPr/>
        </p:nvSpPr>
        <p:spPr>
          <a:xfrm>
            <a:off x="628649" y="3311969"/>
            <a:ext cx="7633965" cy="3291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539" b="1" dirty="0">
                <a:latin typeface="+mj-lt"/>
              </a:rPr>
              <a:t>Metodické centrum na podporu polytechnického vzdělávání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28228E6-CB82-FCFE-9054-9837A67BDBF7}"/>
              </a:ext>
            </a:extLst>
          </p:cNvPr>
          <p:cNvSpPr txBox="1"/>
          <p:nvPr/>
        </p:nvSpPr>
        <p:spPr>
          <a:xfrm>
            <a:off x="628649" y="3733584"/>
            <a:ext cx="7633964" cy="802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539" dirty="0">
                <a:latin typeface="+mj-lt"/>
              </a:rPr>
              <a:t> pořádá věcná manažerka pro polytechnické vzdělávání Ing. Eva Mrštíková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539" dirty="0">
                <a:solidFill>
                  <a:srgbClr val="3C3C3C"/>
                </a:solidFill>
                <a:latin typeface="+mj-lt"/>
              </a:rPr>
              <a:t> probíhá 4 krát za školní rok (2x ZŠ, 2x SŠ)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1539" dirty="0">
              <a:latin typeface="+mj-lt"/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7D451F8D-0C85-11D9-C14B-B1690E84B1B4}"/>
              </a:ext>
            </a:extLst>
          </p:cNvPr>
          <p:cNvSpPr txBox="1"/>
          <p:nvPr/>
        </p:nvSpPr>
        <p:spPr>
          <a:xfrm>
            <a:off x="628650" y="4471064"/>
            <a:ext cx="7633964" cy="3291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539" b="1" dirty="0">
                <a:latin typeface="+mj-lt"/>
              </a:rPr>
              <a:t>Projektové dny pro SŠ – IQLANDIA a TUL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58A7680B-3E74-D54E-1003-B55965C7B76C}"/>
              </a:ext>
            </a:extLst>
          </p:cNvPr>
          <p:cNvSpPr txBox="1"/>
          <p:nvPr/>
        </p:nvSpPr>
        <p:spPr>
          <a:xfrm>
            <a:off x="628649" y="4891295"/>
            <a:ext cx="7633964" cy="1039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539" dirty="0">
                <a:latin typeface="+mj-lt"/>
              </a:rPr>
              <a:t> realizace a organizace projektových dnů v kompetenci IQLANDIA a TUL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39" dirty="0">
                <a:latin typeface="+mj-lt"/>
              </a:rPr>
              <a:t> IQLANDIA má samostatný rezervační systém (Mgr. Pavlína Verešová) – výběr z 9 vzdělávacích 	programů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39" dirty="0">
                <a:latin typeface="+mj-lt"/>
              </a:rPr>
              <a:t> TUL oslovuje školy sama – bližší informace </a:t>
            </a:r>
            <a:r>
              <a:rPr lang="cs-CZ" sz="1539" dirty="0">
                <a:latin typeface="+mj-lt"/>
                <a:hlinkClick r:id="rId2"/>
              </a:rPr>
              <a:t>www.pdtul.cz</a:t>
            </a:r>
            <a:endParaRPr lang="cs-CZ" sz="1539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34679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0E5027-9B87-056B-F0BD-EDFE16990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596" y="836712"/>
            <a:ext cx="7272808" cy="50523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506" dirty="0">
                <a:latin typeface="+mn-lt"/>
              </a:rPr>
              <a:t>KA 3: Zkvalitnění péče o nadané žáky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B6BAED-7A2D-9140-EEC9-E98D5E0DB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7440"/>
            <a:ext cx="7886701" cy="191257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 v Libereckém kraji fungují metodičky nadání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 spolupracují se školami, které mají zájem věnovat se nadaným žákům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 4 krát ročně zajišťují odborné semináře pro zájemce z řad pedagogických pracovníků i odborné veřejnosti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latin typeface="+mj-lt"/>
              </a:rPr>
              <a:t> kontaktní osoba Mgr. Eva Dušková, </a:t>
            </a:r>
            <a:r>
              <a:rPr lang="cs-CZ" sz="1800" dirty="0" err="1">
                <a:latin typeface="+mj-lt"/>
              </a:rPr>
              <a:t>DiS</a:t>
            </a:r>
            <a:r>
              <a:rPr lang="cs-CZ" sz="18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66375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0E5027-9B87-056B-F0BD-EDFE1699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>
                <a:latin typeface="+mn-lt"/>
              </a:rPr>
              <a:t>KA 4: Čtenářská a matematická gramotnost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CA85BF7-55C2-E595-818A-96262DB5B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3" y="1781250"/>
            <a:ext cx="3868340" cy="429415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dirty="0">
                <a:latin typeface="+mj-lt"/>
              </a:rPr>
              <a:t>Čtenářská gramotnost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F99285C-68A1-B978-F199-8D7C5F93F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57" y="2006316"/>
            <a:ext cx="3588358" cy="315180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539" dirty="0">
                <a:latin typeface="+mj-lt"/>
              </a:rPr>
              <a:t>Organizuje a zajišťuje Krajská vědecká knihovna (</a:t>
            </a:r>
            <a:r>
              <a:rPr lang="cs-CZ" sz="1539" dirty="0">
                <a:latin typeface="+mj-lt"/>
                <a:hlinkClick r:id="rId2"/>
              </a:rPr>
              <a:t>https://www.kvkli.cz/</a:t>
            </a:r>
            <a:r>
              <a:rPr lang="cs-CZ" sz="1539" dirty="0" err="1">
                <a:latin typeface="+mj-lt"/>
                <a:hlinkClick r:id="rId2"/>
              </a:rPr>
              <a:t>sluzby</a:t>
            </a:r>
            <a:r>
              <a:rPr lang="cs-CZ" sz="1539" dirty="0">
                <a:latin typeface="+mj-lt"/>
                <a:hlinkClick r:id="rId2"/>
              </a:rPr>
              <a:t>/</a:t>
            </a:r>
            <a:r>
              <a:rPr lang="cs-CZ" sz="1539" dirty="0" err="1">
                <a:latin typeface="+mj-lt"/>
                <a:hlinkClick r:id="rId2"/>
              </a:rPr>
              <a:t>vzdelavani</a:t>
            </a:r>
            <a:r>
              <a:rPr lang="cs-CZ" sz="1539" dirty="0">
                <a:latin typeface="+mj-lt"/>
                <a:hlinkClick r:id="rId2"/>
              </a:rPr>
              <a:t>/</a:t>
            </a:r>
            <a:r>
              <a:rPr lang="cs-CZ" sz="1539" dirty="0" err="1">
                <a:latin typeface="+mj-lt"/>
                <a:hlinkClick r:id="rId2"/>
              </a:rPr>
              <a:t>vzdelavani</a:t>
            </a:r>
            <a:r>
              <a:rPr lang="cs-CZ" sz="1539" dirty="0">
                <a:latin typeface="+mj-lt"/>
                <a:hlinkClick r:id="rId2"/>
              </a:rPr>
              <a:t>-pedagogu/</a:t>
            </a:r>
            <a:r>
              <a:rPr lang="cs-CZ" sz="1539" dirty="0" err="1">
                <a:latin typeface="+mj-lt"/>
                <a:hlinkClick r:id="rId2"/>
              </a:rPr>
              <a:t>nakap</a:t>
            </a:r>
            <a:r>
              <a:rPr lang="cs-CZ" sz="1539" dirty="0">
                <a:latin typeface="+mj-lt"/>
                <a:hlinkClick r:id="rId2"/>
              </a:rPr>
              <a:t>-i</a:t>
            </a:r>
            <a:r>
              <a:rPr lang="cs-CZ" sz="1539" dirty="0">
                <a:latin typeface="+mj-lt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39" dirty="0">
                <a:latin typeface="+mj-lt"/>
              </a:rPr>
              <a:t>Setkání zaměřená jak na pedagogické pracovníky, tak i na žáky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39" dirty="0">
                <a:latin typeface="+mj-lt"/>
              </a:rPr>
              <a:t>Obsahem setkání/přednášek je rozvoj čtenářské gramotnosti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41C203F-00EE-02D6-6A35-CB651EFF7F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781250"/>
            <a:ext cx="3887391" cy="429415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dirty="0">
                <a:latin typeface="+mj-lt"/>
              </a:rPr>
              <a:t>Matematická gramotnost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1D36923-0887-F22E-343F-8ECDA7A926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45066" y="2420888"/>
            <a:ext cx="3769092" cy="3151801"/>
          </a:xfrm>
        </p:spPr>
        <p:txBody>
          <a:bodyPr>
            <a:normAutofit/>
          </a:bodyPr>
          <a:lstStyle/>
          <a:p>
            <a:pPr marL="244373" indent="-244373">
              <a:buFont typeface="Wingdings" panose="05000000000000000000" pitchFamily="2" charset="2"/>
              <a:buChar char="Ø"/>
            </a:pPr>
            <a:r>
              <a:rPr lang="cs-CZ" sz="1539" dirty="0">
                <a:latin typeface="+mj-lt"/>
              </a:rPr>
              <a:t>projektové dny zaměřené na matematickou gramotnost – IQLANDIA (každý partner má počet návštěv uveden na Sharepointu)</a:t>
            </a:r>
          </a:p>
          <a:p>
            <a:pPr marL="0" indent="0">
              <a:buNone/>
            </a:pPr>
            <a:endParaRPr lang="cs-CZ" sz="1539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1539" dirty="0">
                <a:latin typeface="+mj-lt"/>
              </a:rPr>
              <a:t>4 krát za školní rok setkání pro pedagogické pracovníky – manažer aktivit  </a:t>
            </a:r>
          </a:p>
          <a:p>
            <a:pPr marL="684246" lvl="1" indent="-293248">
              <a:buFont typeface="Wingdings" panose="05000000000000000000" pitchFamily="2" charset="2"/>
              <a:buChar char="Ø"/>
            </a:pPr>
            <a:r>
              <a:rPr lang="cs-CZ" sz="1539" dirty="0">
                <a:latin typeface="+mj-lt"/>
              </a:rPr>
              <a:t>setkání pro pedagogické pracovníky SŠ – 2x ročně</a:t>
            </a:r>
          </a:p>
          <a:p>
            <a:pPr marL="390997" lvl="1" indent="0">
              <a:buNone/>
            </a:pPr>
            <a:endParaRPr lang="cs-CZ" sz="1539" dirty="0">
              <a:latin typeface="+mj-lt"/>
            </a:endParaRP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88D1D587-604D-898D-3043-8C6A924C5A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4230" y="3582216"/>
            <a:ext cx="3429928" cy="282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129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DE4452E9-1142-86A5-C374-FA6E6CD7E199}"/>
              </a:ext>
            </a:extLst>
          </p:cNvPr>
          <p:cNvSpPr txBox="1"/>
          <p:nvPr/>
        </p:nvSpPr>
        <p:spPr>
          <a:xfrm>
            <a:off x="395536" y="764704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/>
              <a:t>Obsah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8B85C53B-77DA-635A-F837-E589661E4265}"/>
              </a:ext>
            </a:extLst>
          </p:cNvPr>
          <p:cNvSpPr txBox="1"/>
          <p:nvPr/>
        </p:nvSpPr>
        <p:spPr>
          <a:xfrm>
            <a:off x="395536" y="1700808"/>
            <a:ext cx="67687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cs-CZ" sz="2400" dirty="0"/>
              <a:t>Erasmus +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cs-CZ" sz="2400" dirty="0"/>
              <a:t>MŠMT – Národní plán obnovy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cs-CZ" sz="2400" dirty="0"/>
              <a:t>OP JAK – šablony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cs-CZ" sz="2400" dirty="0"/>
              <a:t>Ostatní výzvy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cs-CZ" sz="2400" dirty="0"/>
              <a:t>OP VVV – projekty Libereckého kraje</a:t>
            </a:r>
          </a:p>
        </p:txBody>
      </p:sp>
    </p:spTree>
    <p:extLst>
      <p:ext uri="{BB962C8B-B14F-4D97-AF65-F5344CB8AC3E}">
        <p14:creationId xmlns:p14="http://schemas.microsoft.com/office/powerpoint/2010/main" val="16103065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0E5027-9B87-056B-F0BD-EDFE16990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729" y="620688"/>
            <a:ext cx="8516542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506" dirty="0">
                <a:latin typeface="+mn-lt"/>
              </a:rPr>
              <a:t>KA 5: Prevence předčasných odchodů ze vzdělávání – Exkurze kariérových poradců ze ZŠ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F99285C-68A1-B978-F199-8D7C5F93F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714" y="2348880"/>
            <a:ext cx="7817665" cy="267809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539" dirty="0">
                <a:latin typeface="+mj-lt"/>
              </a:rPr>
              <a:t>Vzdělávací projekt na kariérové poradenství - zapojeno 33 ZŠ z celého regionu (40 pedagogických pracovníků - výchovní poradci nebo kariéroví poradci)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39" b="1" dirty="0">
                <a:latin typeface="+mj-lt"/>
              </a:rPr>
              <a:t>Exkurze na 25 SŠ </a:t>
            </a:r>
            <a:r>
              <a:rPr lang="cs-CZ" sz="1539" dirty="0">
                <a:latin typeface="+mj-lt"/>
              </a:rPr>
              <a:t>- v letošním školním roce, ve spolupráci se společností EDUCA QUALITY (vždy cca 20 účastníků)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39" b="1" dirty="0">
                <a:latin typeface="+mj-lt"/>
              </a:rPr>
              <a:t>Cílem</a:t>
            </a:r>
            <a:r>
              <a:rPr lang="cs-CZ" sz="1539" dirty="0">
                <a:latin typeface="+mj-lt"/>
              </a:rPr>
              <a:t> je osobní seznámí se školou, obory, podmínkami vzdělávání a přijímání žáků. Koho mají na školu nasměrovat a koho naopak ne. Sdílení pedagogů ZŠ a SŠ za účelem předcházení předčasným odchodů ze vzdělávání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39" b="1" dirty="0">
                <a:latin typeface="+mj-lt"/>
              </a:rPr>
              <a:t>Forma</a:t>
            </a:r>
            <a:r>
              <a:rPr lang="cs-CZ" sz="1539" dirty="0">
                <a:latin typeface="+mj-lt"/>
              </a:rPr>
              <a:t> - ideálně prohlídka školy za účasti výchovného/kariérového poradce nebo vedení + krátké posezení s informacemi a dotazy</a:t>
            </a:r>
          </a:p>
        </p:txBody>
      </p:sp>
    </p:spTree>
    <p:extLst>
      <p:ext uri="{BB962C8B-B14F-4D97-AF65-F5344CB8AC3E}">
        <p14:creationId xmlns:p14="http://schemas.microsoft.com/office/powerpoint/2010/main" val="32683918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0E5027-9B87-056B-F0BD-EDFE1699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>
                <a:latin typeface="+mn-lt"/>
              </a:rPr>
              <a:t>KA 5: Prevence předčasných odchodů ze vzdělávání - Harmonizační pobyty pro SŠ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1D36923-0887-F22E-343F-8ECDA7A926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6911" y="2132856"/>
            <a:ext cx="8252003" cy="688468"/>
          </a:xfrm>
        </p:spPr>
        <p:txBody>
          <a:bodyPr>
            <a:noAutofit/>
          </a:bodyPr>
          <a:lstStyle/>
          <a:p>
            <a:pPr marL="244373" indent="-244373">
              <a:buFont typeface="Wingdings" panose="05000000000000000000" pitchFamily="2" charset="2"/>
              <a:buChar char="Ø"/>
            </a:pPr>
            <a:r>
              <a:rPr lang="cs-CZ" sz="1400" dirty="0"/>
              <a:t>Harmonizační dny/pobyty na 14 SŠ s následnou péčí o žáky ohrožené předčasnými odchody.</a:t>
            </a:r>
          </a:p>
          <a:p>
            <a:pPr marL="244373" indent="-244373">
              <a:buFont typeface="Wingdings" panose="05000000000000000000" pitchFamily="2" charset="2"/>
              <a:buChar char="Ø"/>
            </a:pPr>
            <a:r>
              <a:rPr lang="cs-CZ" sz="1400" dirty="0"/>
              <a:t>Nahrát nové DPP (obnovené DPP) metodiků prevence na SharePoint, pracovní výkazy měsíční, 4 reflexní zprávy za třídu</a:t>
            </a:r>
          </a:p>
          <a:p>
            <a:pPr marL="244373" indent="-244373">
              <a:buFont typeface="Wingdings" panose="05000000000000000000" pitchFamily="2" charset="2"/>
              <a:buChar char="Ø"/>
            </a:pPr>
            <a:r>
              <a:rPr lang="cs-CZ" sz="1400" dirty="0"/>
              <a:t>V loňském školním roce - 65 tříd, cca 1600 žáků, a 28 metodiků prevence před. odch. ze vzd. – statistika viz grafy níže</a:t>
            </a:r>
          </a:p>
          <a:p>
            <a:pPr marL="244373" indent="-244373">
              <a:buFont typeface="Wingdings" panose="05000000000000000000" pitchFamily="2" charset="2"/>
              <a:buChar char="Ø"/>
            </a:pPr>
            <a:endParaRPr lang="cs-CZ" sz="1400" dirty="0"/>
          </a:p>
          <a:p>
            <a:pPr marL="684246" lvl="1" indent="-293248">
              <a:buFont typeface="Wingdings" panose="05000000000000000000" pitchFamily="2" charset="2"/>
              <a:buChar char="Ø"/>
            </a:pPr>
            <a:endParaRPr lang="cs-CZ" sz="1400" dirty="0"/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9F9FE2A7-721C-EB19-27DF-EDA210143F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2650317"/>
              </p:ext>
            </p:extLst>
          </p:nvPr>
        </p:nvGraphicFramePr>
        <p:xfrm>
          <a:off x="234210" y="2821324"/>
          <a:ext cx="4337790" cy="2303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0F2B6797-1727-1F4B-05C3-E090EEE8D9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8789389"/>
              </p:ext>
            </p:extLst>
          </p:nvPr>
        </p:nvGraphicFramePr>
        <p:xfrm>
          <a:off x="5292081" y="2821324"/>
          <a:ext cx="3617710" cy="2289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E0CF1E4D-6640-C226-DA56-6194E89472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6677003"/>
              </p:ext>
            </p:extLst>
          </p:nvPr>
        </p:nvGraphicFramePr>
        <p:xfrm>
          <a:off x="2931945" y="5373215"/>
          <a:ext cx="2936199" cy="1365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611934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0E5027-9B87-056B-F0BD-EDFE16990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596" y="980728"/>
            <a:ext cx="7272808" cy="50523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506" dirty="0">
                <a:latin typeface="+mn-lt"/>
              </a:rPr>
              <a:t>KA 6: Podpora rovných příležitostí ve vzdělávání</a:t>
            </a:r>
          </a:p>
        </p:txBody>
      </p:sp>
      <p:sp>
        <p:nvSpPr>
          <p:cNvPr id="3" name="Zástupný obsah 3">
            <a:extLst>
              <a:ext uri="{FF2B5EF4-FFF2-40B4-BE49-F238E27FC236}">
                <a16:creationId xmlns:a16="http://schemas.microsoft.com/office/drawing/2014/main" id="{F81F1DA8-E81F-21DD-F2F4-A7A08337A80E}"/>
              </a:ext>
            </a:extLst>
          </p:cNvPr>
          <p:cNvSpPr txBox="1">
            <a:spLocks/>
          </p:cNvSpPr>
          <p:nvPr/>
        </p:nvSpPr>
        <p:spPr>
          <a:xfrm>
            <a:off x="467544" y="2564904"/>
            <a:ext cx="7817665" cy="267809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cs-CZ" sz="1539" b="1" dirty="0">
                <a:latin typeface="+mj-lt"/>
              </a:rPr>
              <a:t>PLATFORMA ROVNÝCH PŘÍLEŽITOSTÍ VE VZDĚLÁVÁNÍ</a:t>
            </a:r>
            <a:r>
              <a:rPr lang="cs-CZ" sz="1539" dirty="0">
                <a:latin typeface="+mj-lt"/>
              </a:rPr>
              <a:t>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1539" dirty="0">
                <a:latin typeface="+mj-lt"/>
              </a:rPr>
              <a:t>diskuzní klub PPP, SPC, neziskových organizací, státní správy, speciálních škol a veřejné správy, vč. krajského úřadu k aktuálním tématům.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1539" dirty="0">
                <a:latin typeface="+mj-lt"/>
              </a:rPr>
              <a:t>Úložiště materiálů a zápisů: </a:t>
            </a:r>
            <a:r>
              <a:rPr lang="cs-CZ" sz="1539" dirty="0">
                <a:latin typeface="+mj-lt"/>
                <a:hlinkClick r:id="rId2"/>
              </a:rPr>
              <a:t>http://www.tinyurl.com/platformarpv</a:t>
            </a:r>
            <a:endParaRPr lang="cs-CZ" sz="1539" dirty="0">
              <a:latin typeface="+mj-lt"/>
            </a:endParaRPr>
          </a:p>
          <a:p>
            <a:pPr marL="0" indent="0">
              <a:buNone/>
            </a:pPr>
            <a:endParaRPr lang="cs-CZ" sz="1539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1539" b="1" dirty="0">
                <a:latin typeface="+mj-lt"/>
              </a:rPr>
              <a:t>PLATFORMA PPP A SPC</a:t>
            </a:r>
            <a:r>
              <a:rPr lang="cs-CZ" sz="1539" dirty="0">
                <a:latin typeface="+mj-lt"/>
              </a:rPr>
              <a:t>: sdílení a vzdělávání mezi odborníky poraden a speciálně pedagogických center</a:t>
            </a:r>
          </a:p>
          <a:p>
            <a:pPr marL="0" indent="0">
              <a:buNone/>
            </a:pPr>
            <a:endParaRPr lang="cs-CZ" sz="1539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1539" dirty="0">
                <a:latin typeface="+mj-lt"/>
              </a:rPr>
              <a:t>Spolupráce se studenty psychologie a příbuzných oborů v rámci odborných praxí v PPP a SPC</a:t>
            </a:r>
            <a:endParaRPr lang="cs-CZ" sz="1163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98430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0E5027-9B87-056B-F0BD-EDFE16990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38801"/>
            <a:ext cx="7886701" cy="1039924"/>
          </a:xfrm>
        </p:spPr>
        <p:txBody>
          <a:bodyPr>
            <a:normAutofit/>
          </a:bodyPr>
          <a:lstStyle/>
          <a:p>
            <a:pPr algn="ctr"/>
            <a:r>
              <a:rPr lang="cs-CZ" sz="3506" dirty="0">
                <a:latin typeface="+mn-lt"/>
              </a:rPr>
              <a:t>KA 7: Šablony III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AEB3060-212C-4BCA-05DD-D01227B15C99}"/>
              </a:ext>
            </a:extLst>
          </p:cNvPr>
          <p:cNvSpPr txBox="1"/>
          <p:nvPr/>
        </p:nvSpPr>
        <p:spPr>
          <a:xfrm>
            <a:off x="421283" y="1412776"/>
            <a:ext cx="8301434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457200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prstClr val="black"/>
                </a:solidFill>
              </a:rPr>
              <a:t>Proúčtovat 100 % celkové částky na Šablony III dle rozpočtu do 30. 6. 2023.</a:t>
            </a:r>
          </a:p>
          <a:p>
            <a:pPr defTabSz="457200"/>
            <a:endParaRPr lang="cs-CZ" b="1" dirty="0">
              <a:solidFill>
                <a:prstClr val="black"/>
              </a:solidFill>
            </a:endParaRPr>
          </a:p>
          <a:p>
            <a:pPr marL="285750" indent="-285750" defTabSz="457200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prstClr val="black"/>
                </a:solidFill>
              </a:rPr>
              <a:t>Nejčastější důvody vracení dokumentů:</a:t>
            </a:r>
          </a:p>
          <a:p>
            <a:pPr marL="742950" lvl="1" indent="-285750" defTabSz="45720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prstClr val="black"/>
                </a:solidFill>
              </a:rPr>
              <a:t>Personální šablony </a:t>
            </a:r>
            <a:r>
              <a:rPr lang="cs-CZ" dirty="0">
                <a:solidFill>
                  <a:prstClr val="black"/>
                </a:solidFill>
              </a:rPr>
              <a:t>	</a:t>
            </a:r>
          </a:p>
          <a:p>
            <a:pPr marL="1200150" lvl="2" indent="-285750" defTabSz="4572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prstClr val="black"/>
                </a:solidFill>
              </a:rPr>
              <a:t>v DPP/DPČ chybí název projektu, číslo projektu nebo pracovní náplň</a:t>
            </a:r>
          </a:p>
          <a:p>
            <a:pPr marL="1200150" lvl="2" indent="-285750" defTabSz="4572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prstClr val="black"/>
                </a:solidFill>
              </a:rPr>
              <a:t>není doloženo vzdělání (smlouva/diplom)</a:t>
            </a:r>
          </a:p>
          <a:p>
            <a:pPr marL="1200150" lvl="2" indent="-285750" defTabSz="4572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prstClr val="black"/>
                </a:solidFill>
              </a:rPr>
              <a:t>v reportu je špatné monitorovací období (březen 2022 – srpen 2022, září 2022 – únor 2023)</a:t>
            </a:r>
          </a:p>
          <a:p>
            <a:pPr marL="1200150" lvl="2" indent="-285750" defTabSz="4572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prstClr val="black"/>
                </a:solidFill>
              </a:rPr>
              <a:t>v reportu je chybně uveden partner (správně = partner s finančním příspěvkem)</a:t>
            </a:r>
          </a:p>
          <a:p>
            <a:pPr marL="1200150" lvl="2" indent="-285750" defTabSz="4572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prstClr val="black"/>
                </a:solidFill>
              </a:rPr>
              <a:t>v reportu u kariérových poradců nejsou jasná 2 individuální setkání</a:t>
            </a:r>
          </a:p>
          <a:p>
            <a:pPr defTabSz="457200"/>
            <a:endParaRPr lang="cs-CZ" dirty="0">
              <a:solidFill>
                <a:prstClr val="black"/>
              </a:solidFill>
            </a:endParaRPr>
          </a:p>
          <a:p>
            <a:pPr marL="800100" lvl="1" indent="-342900" defTabSz="45720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prstClr val="black"/>
                </a:solidFill>
              </a:rPr>
              <a:t>Ostatní šablony</a:t>
            </a:r>
            <a:r>
              <a:rPr lang="cs-CZ" dirty="0">
                <a:solidFill>
                  <a:prstClr val="black"/>
                </a:solidFill>
              </a:rPr>
              <a:t>	</a:t>
            </a:r>
          </a:p>
          <a:p>
            <a:pPr marL="1257300" lvl="2" indent="-342900" defTabSz="4572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prstClr val="black"/>
                </a:solidFill>
              </a:rPr>
              <a:t>doučování - prosíme dodat sken třídní knihy (ne excel)</a:t>
            </a:r>
          </a:p>
          <a:p>
            <a:pPr marL="1257300" lvl="2" indent="-342900" defTabSz="4572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prstClr val="black"/>
                </a:solidFill>
              </a:rPr>
              <a:t>chybí čestné prohlášení</a:t>
            </a:r>
          </a:p>
          <a:p>
            <a:pPr defTabSz="457200"/>
            <a:endParaRPr lang="cs-CZ" dirty="0">
              <a:solidFill>
                <a:prstClr val="black"/>
              </a:solidFill>
            </a:endParaRPr>
          </a:p>
          <a:p>
            <a:pPr marL="285750" indent="-285750" defTabSz="45720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prstClr val="black"/>
                </a:solidFill>
              </a:rPr>
              <a:t> Informace podá věcná manažerka pro Šablony III </a:t>
            </a:r>
            <a:r>
              <a:rPr lang="cs-CZ" b="1" dirty="0">
                <a:solidFill>
                  <a:prstClr val="black"/>
                </a:solidFill>
              </a:rPr>
              <a:t>Mgr. Gabriela Samšiňáková</a:t>
            </a:r>
            <a:endParaRPr lang="cs-CZ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7352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665598DB-D66A-4A27-B8C3-E507D36BFDE0}"/>
              </a:ext>
            </a:extLst>
          </p:cNvPr>
          <p:cNvSpPr txBox="1"/>
          <p:nvPr/>
        </p:nvSpPr>
        <p:spPr>
          <a:xfrm>
            <a:off x="703303" y="735129"/>
            <a:ext cx="7330322" cy="803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812590">
              <a:lnSpc>
                <a:spcPct val="70000"/>
              </a:lnSpc>
              <a:spcBef>
                <a:spcPct val="0"/>
              </a:spcBef>
              <a:defRPr/>
            </a:pPr>
            <a:r>
              <a:rPr lang="cs-CZ" sz="3200" b="1" dirty="0">
                <a:ea typeface="+mj-ea"/>
                <a:cs typeface="+mj-cs"/>
              </a:rPr>
              <a:t>Administrativní/finanční záležitosti projektu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0F6E89C1-68E9-46A7-BA1D-CE8ABEEAB8B1}"/>
              </a:ext>
            </a:extLst>
          </p:cNvPr>
          <p:cNvSpPr txBox="1"/>
          <p:nvPr/>
        </p:nvSpPr>
        <p:spPr>
          <a:xfrm>
            <a:off x="765773" y="1495761"/>
            <a:ext cx="7408193" cy="566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44373" indent="-244373">
              <a:buFont typeface="Wingdings" panose="05000000000000000000" pitchFamily="2" charset="2"/>
              <a:buChar char="Ø"/>
            </a:pPr>
            <a:r>
              <a:rPr lang="cs-CZ" sz="1539" b="1" dirty="0"/>
              <a:t>Vkládání podkladů na Sharepoint:</a:t>
            </a:r>
          </a:p>
          <a:p>
            <a:pPr marL="269373" indent="-269373">
              <a:buFont typeface="Wingdings" panose="05000000000000000000" pitchFamily="2" charset="2"/>
              <a:buChar char="ü"/>
            </a:pPr>
            <a:r>
              <a:rPr lang="cs-CZ" sz="1539" dirty="0"/>
              <a:t>co nejdříve, nejpozději však do 15. dne následujícího měsíce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761ECC6E-A409-496E-BBD1-34456F716DD6}"/>
              </a:ext>
            </a:extLst>
          </p:cNvPr>
          <p:cNvSpPr txBox="1"/>
          <p:nvPr/>
        </p:nvSpPr>
        <p:spPr>
          <a:xfrm>
            <a:off x="775153" y="2064421"/>
            <a:ext cx="7467306" cy="1039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44373" indent="-244373">
              <a:buFont typeface="Wingdings" panose="05000000000000000000" pitchFamily="2" charset="2"/>
              <a:buChar char="Ø"/>
            </a:pPr>
            <a:r>
              <a:rPr lang="cs-CZ" sz="1539" b="1" dirty="0"/>
              <a:t>Veřejné zakázky:</a:t>
            </a:r>
          </a:p>
          <a:p>
            <a:pPr marL="269373" indent="-269373">
              <a:buFont typeface="Wingdings" panose="05000000000000000000" pitchFamily="2" charset="2"/>
              <a:buChar char="ü"/>
            </a:pPr>
            <a:r>
              <a:rPr lang="cs-CZ" sz="1539" dirty="0"/>
              <a:t>v případě úspory na veřejné zakázce domluvit s hlavní finanční manažerkou a hlavní manažerkou případnou změnu na rozpočtu</a:t>
            </a:r>
          </a:p>
          <a:p>
            <a:pPr marL="269373" indent="-269373">
              <a:buFont typeface="Wingdings" panose="05000000000000000000" pitchFamily="2" charset="2"/>
              <a:buChar char="ü"/>
            </a:pPr>
            <a:r>
              <a:rPr lang="cs-CZ" sz="1539" dirty="0"/>
              <a:t>výjimky ze směrnice RK 1/2021 konzultovat s hlavní manažerkou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C58A3019-BC03-42E3-BF14-602C2010BF4F}"/>
              </a:ext>
            </a:extLst>
          </p:cNvPr>
          <p:cNvSpPr txBox="1"/>
          <p:nvPr/>
        </p:nvSpPr>
        <p:spPr>
          <a:xfrm>
            <a:off x="765773" y="3106879"/>
            <a:ext cx="7603075" cy="2934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44373" indent="-244373">
              <a:buFont typeface="Wingdings" panose="05000000000000000000" pitchFamily="2" charset="2"/>
              <a:buChar char="Ø"/>
            </a:pPr>
            <a:r>
              <a:rPr lang="cs-CZ" sz="1539" b="1" dirty="0"/>
              <a:t>Změny rozpočtu:</a:t>
            </a:r>
          </a:p>
          <a:p>
            <a:pPr marL="269373" indent="-269373">
              <a:buFont typeface="Wingdings" panose="05000000000000000000" pitchFamily="2" charset="2"/>
              <a:buChar char="ü"/>
            </a:pPr>
            <a:r>
              <a:rPr lang="cs-CZ" sz="1539" dirty="0"/>
              <a:t>v případě požadavku na změnu dílčího rozpočtu partnera je nutné kontaktovat hlavní finanční manažerku</a:t>
            </a:r>
          </a:p>
          <a:p>
            <a:endParaRPr lang="cs-CZ" sz="1539" dirty="0"/>
          </a:p>
          <a:p>
            <a:pPr marL="244373" indent="-244373">
              <a:buFont typeface="Wingdings" panose="05000000000000000000" pitchFamily="2" charset="2"/>
              <a:buChar char="Ø"/>
            </a:pPr>
            <a:r>
              <a:rPr lang="cs-CZ" sz="1539" b="1" dirty="0">
                <a:ea typeface="+mj-ea"/>
                <a:cs typeface="+mj-cs"/>
              </a:rPr>
              <a:t>Prosba</a:t>
            </a:r>
          </a:p>
          <a:p>
            <a:pPr marL="244373" indent="-244373">
              <a:buFont typeface="Wingdings" panose="05000000000000000000" pitchFamily="2" charset="2"/>
              <a:buChar char="ü"/>
            </a:pPr>
            <a:r>
              <a:rPr lang="cs-CZ" sz="1539" dirty="0">
                <a:ea typeface="+mj-ea"/>
                <a:cs typeface="+mj-cs"/>
              </a:rPr>
              <a:t>Proúčtovat 100 % celkové částky dle rozpočtu do 30. 6. 2023 -  žádná vratka dotace (nákupy, služby, mzdové náklady atd.)</a:t>
            </a:r>
          </a:p>
          <a:p>
            <a:pPr marL="244373" indent="-244373">
              <a:buFont typeface="Wingdings" panose="05000000000000000000" pitchFamily="2" charset="2"/>
              <a:buChar char="ü"/>
            </a:pPr>
            <a:r>
              <a:rPr lang="cs-CZ" sz="1539" dirty="0">
                <a:ea typeface="+mj-ea"/>
                <a:cs typeface="+mj-cs"/>
              </a:rPr>
              <a:t>Dočerpat zůstatky hodin na pozici Koordinátor na SŠ s ohledem na úvazky do konce projektu.  Zkontrolovat DPČ, zda je sepsána tak, aby toto umožňovala nebo podepsat dodatek k DPČ.</a:t>
            </a:r>
          </a:p>
          <a:p>
            <a:pPr marL="244373" indent="-244373">
              <a:buFont typeface="Wingdings" panose="05000000000000000000" pitchFamily="2" charset="2"/>
              <a:buChar char="ü"/>
            </a:pPr>
            <a:r>
              <a:rPr lang="cs-CZ" sz="1539" dirty="0">
                <a:ea typeface="+mj-ea"/>
                <a:cs typeface="+mj-cs"/>
              </a:rPr>
              <a:t>Průběžně kontrolovat výši úvazku do 1,2 u pedagogů a 1,0 u nepedagogických pracovníků</a:t>
            </a:r>
            <a:endParaRPr lang="cs-CZ" sz="1539" b="1" dirty="0">
              <a:solidFill>
                <a:srgbClr val="FF0000"/>
              </a:solidFill>
              <a:ea typeface="+mj-ea"/>
              <a:cs typeface="+mj-cs"/>
            </a:endParaRPr>
          </a:p>
          <a:p>
            <a:pPr marL="700369" lvl="1" indent="-269373">
              <a:buFont typeface="Wingdings" panose="05000000000000000000" pitchFamily="2" charset="2"/>
              <a:buChar char="ü"/>
            </a:pPr>
            <a:endParaRPr lang="cs-CZ" sz="1539" dirty="0"/>
          </a:p>
        </p:txBody>
      </p:sp>
    </p:spTree>
    <p:extLst>
      <p:ext uri="{BB962C8B-B14F-4D97-AF65-F5344CB8AC3E}">
        <p14:creationId xmlns:p14="http://schemas.microsoft.com/office/powerpoint/2010/main" val="40108730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4">
            <a:extLst>
              <a:ext uri="{FF2B5EF4-FFF2-40B4-BE49-F238E27FC236}">
                <a16:creationId xmlns:a16="http://schemas.microsoft.com/office/drawing/2014/main" id="{6B45CF7B-31F6-22F1-4552-7E5AB64E8CAB}"/>
              </a:ext>
            </a:extLst>
          </p:cNvPr>
          <p:cNvSpPr txBox="1">
            <a:spLocks/>
          </p:cNvSpPr>
          <p:nvPr/>
        </p:nvSpPr>
        <p:spPr>
          <a:xfrm>
            <a:off x="628650" y="1335510"/>
            <a:ext cx="7886701" cy="479955"/>
          </a:xfrm>
          <a:prstGeom prst="rect">
            <a:avLst/>
          </a:prstGeom>
        </p:spPr>
        <p:txBody>
          <a:bodyPr vert="horz" lIns="78203" tIns="39101" rIns="78203" bIns="39101" rtlCol="0" anchor="ctr">
            <a:normAutofit fontScale="90000" lnSpcReduction="20000"/>
          </a:bodyPr>
          <a:lstStyle>
            <a:lvl1pPr algn="l" defTabSz="95017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7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910" dirty="0">
                <a:solidFill>
                  <a:schemeClr val="accent5">
                    <a:lumMod val="50000"/>
                  </a:schemeClr>
                </a:solidFill>
              </a:rPr>
              <a:t>Realizační tým příjemce:</a:t>
            </a:r>
            <a:endParaRPr lang="cs-CZ" sz="391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F13132D1-D921-3B7A-F11E-6B89A5A7A1D3}"/>
              </a:ext>
            </a:extLst>
          </p:cNvPr>
          <p:cNvGraphicFramePr>
            <a:graphicFrameLocks noGrp="1"/>
          </p:cNvGraphicFramePr>
          <p:nvPr/>
        </p:nvGraphicFramePr>
        <p:xfrm>
          <a:off x="723400" y="2115380"/>
          <a:ext cx="6897373" cy="304216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510270">
                  <a:extLst>
                    <a:ext uri="{9D8B030D-6E8A-4147-A177-3AD203B41FA5}">
                      <a16:colId xmlns:a16="http://schemas.microsoft.com/office/drawing/2014/main" val="2126770684"/>
                    </a:ext>
                  </a:extLst>
                </a:gridCol>
                <a:gridCol w="2155429">
                  <a:extLst>
                    <a:ext uri="{9D8B030D-6E8A-4147-A177-3AD203B41FA5}">
                      <a16:colId xmlns:a16="http://schemas.microsoft.com/office/drawing/2014/main" val="551410394"/>
                    </a:ext>
                  </a:extLst>
                </a:gridCol>
                <a:gridCol w="1231674">
                  <a:extLst>
                    <a:ext uri="{9D8B030D-6E8A-4147-A177-3AD203B41FA5}">
                      <a16:colId xmlns:a16="http://schemas.microsoft.com/office/drawing/2014/main" val="3289991239"/>
                    </a:ext>
                  </a:extLst>
                </a:gridCol>
              </a:tblGrid>
              <a:tr h="317155">
                <a:tc>
                  <a:txBody>
                    <a:bodyPr/>
                    <a:lstStyle/>
                    <a:p>
                      <a:r>
                        <a:rPr lang="cs-CZ" sz="1500" dirty="0"/>
                        <a:t>Pozice</a:t>
                      </a:r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500" dirty="0"/>
                        <a:t>Jméno a příjmení</a:t>
                      </a:r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500" dirty="0"/>
                        <a:t>Kontakt</a:t>
                      </a:r>
                    </a:p>
                  </a:txBody>
                  <a:tcPr marL="78203" marR="78203" marT="39101" marB="39101"/>
                </a:tc>
                <a:extLst>
                  <a:ext uri="{0D108BD9-81ED-4DB2-BD59-A6C34878D82A}">
                    <a16:rowId xmlns:a16="http://schemas.microsoft.com/office/drawing/2014/main" val="2066259117"/>
                  </a:ext>
                </a:extLst>
              </a:tr>
              <a:tr h="317155">
                <a:tc>
                  <a:txBody>
                    <a:bodyPr/>
                    <a:lstStyle/>
                    <a:p>
                      <a:r>
                        <a:rPr lang="cs-CZ" sz="1400" dirty="0"/>
                        <a:t>Hlavní manažerka projektu</a:t>
                      </a:r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Ing. Petra Dušková</a:t>
                      </a:r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485 226 143</a:t>
                      </a:r>
                    </a:p>
                  </a:txBody>
                  <a:tcPr marL="78203" marR="78203" marT="39101" marB="39101"/>
                </a:tc>
                <a:extLst>
                  <a:ext uri="{0D108BD9-81ED-4DB2-BD59-A6C34878D82A}">
                    <a16:rowId xmlns:a16="http://schemas.microsoft.com/office/drawing/2014/main" val="604197741"/>
                  </a:ext>
                </a:extLst>
              </a:tr>
              <a:tr h="317155">
                <a:tc>
                  <a:txBody>
                    <a:bodyPr/>
                    <a:lstStyle/>
                    <a:p>
                      <a:r>
                        <a:rPr lang="cs-CZ" sz="1400" dirty="0"/>
                        <a:t>Hlavní finanční manažerka</a:t>
                      </a:r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Ing. Marcela Nováková</a:t>
                      </a:r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485 226 141</a:t>
                      </a:r>
                    </a:p>
                  </a:txBody>
                  <a:tcPr marL="78203" marR="78203" marT="39101" marB="39101"/>
                </a:tc>
                <a:extLst>
                  <a:ext uri="{0D108BD9-81ED-4DB2-BD59-A6C34878D82A}">
                    <a16:rowId xmlns:a16="http://schemas.microsoft.com/office/drawing/2014/main" val="2780155882"/>
                  </a:ext>
                </a:extLst>
              </a:tr>
              <a:tr h="317155">
                <a:tc>
                  <a:txBody>
                    <a:bodyPr/>
                    <a:lstStyle/>
                    <a:p>
                      <a:r>
                        <a:rPr lang="cs-CZ" sz="1400" dirty="0"/>
                        <a:t>Finanční manažerka</a:t>
                      </a:r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Bc. Andrea Lachman</a:t>
                      </a:r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485 226 147</a:t>
                      </a:r>
                    </a:p>
                  </a:txBody>
                  <a:tcPr marL="78203" marR="78203" marT="39101" marB="39101"/>
                </a:tc>
                <a:extLst>
                  <a:ext uri="{0D108BD9-81ED-4DB2-BD59-A6C34878D82A}">
                    <a16:rowId xmlns:a16="http://schemas.microsoft.com/office/drawing/2014/main" val="3231337671"/>
                  </a:ext>
                </a:extLst>
              </a:tr>
              <a:tr h="317155">
                <a:tc>
                  <a:txBody>
                    <a:bodyPr/>
                    <a:lstStyle/>
                    <a:p>
                      <a:r>
                        <a:rPr lang="cs-CZ" sz="1400" dirty="0"/>
                        <a:t>Manažer aktivit</a:t>
                      </a:r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 </a:t>
                      </a:r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 </a:t>
                      </a:r>
                    </a:p>
                  </a:txBody>
                  <a:tcPr marL="78203" marR="78203" marT="39101" marB="39101"/>
                </a:tc>
                <a:extLst>
                  <a:ext uri="{0D108BD9-81ED-4DB2-BD59-A6C34878D82A}">
                    <a16:rowId xmlns:a16="http://schemas.microsoft.com/office/drawing/2014/main" val="817400529"/>
                  </a:ext>
                </a:extLst>
              </a:tr>
              <a:tr h="317155">
                <a:tc>
                  <a:txBody>
                    <a:bodyPr/>
                    <a:lstStyle/>
                    <a:p>
                      <a:r>
                        <a:rPr lang="cs-CZ" sz="1400" dirty="0"/>
                        <a:t>Věcná manažerka pro polytechnické vzdělávání</a:t>
                      </a:r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Ing. Eva Mrštíková</a:t>
                      </a:r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485 226 140</a:t>
                      </a:r>
                    </a:p>
                  </a:txBody>
                  <a:tcPr marL="78203" marR="78203" marT="39101" marB="39101"/>
                </a:tc>
                <a:extLst>
                  <a:ext uri="{0D108BD9-81ED-4DB2-BD59-A6C34878D82A}">
                    <a16:rowId xmlns:a16="http://schemas.microsoft.com/office/drawing/2014/main" val="1271320618"/>
                  </a:ext>
                </a:extLst>
              </a:tr>
              <a:tr h="317155">
                <a:tc>
                  <a:txBody>
                    <a:bodyPr/>
                    <a:lstStyle/>
                    <a:p>
                      <a:r>
                        <a:rPr lang="cs-CZ" sz="1400" dirty="0"/>
                        <a:t>Věcná manažerka pro společné vzdělávání</a:t>
                      </a:r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Ing. Jana Černá</a:t>
                      </a:r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485 226 146</a:t>
                      </a:r>
                    </a:p>
                  </a:txBody>
                  <a:tcPr marL="78203" marR="78203" marT="39101" marB="39101"/>
                </a:tc>
                <a:extLst>
                  <a:ext uri="{0D108BD9-81ED-4DB2-BD59-A6C34878D82A}">
                    <a16:rowId xmlns:a16="http://schemas.microsoft.com/office/drawing/2014/main" val="2258460652"/>
                  </a:ext>
                </a:extLst>
              </a:tr>
              <a:tr h="317155">
                <a:tc>
                  <a:txBody>
                    <a:bodyPr/>
                    <a:lstStyle/>
                    <a:p>
                      <a:r>
                        <a:rPr lang="cs-CZ" sz="1400" dirty="0"/>
                        <a:t>Hlavní metodička nadání</a:t>
                      </a:r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Mgr. Eva Dušková, </a:t>
                      </a:r>
                      <a:r>
                        <a:rPr lang="cs-CZ" sz="1400" dirty="0" err="1"/>
                        <a:t>DiS</a:t>
                      </a:r>
                      <a:r>
                        <a:rPr lang="cs-CZ" sz="1400" dirty="0"/>
                        <a:t>.</a:t>
                      </a:r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485 226 144</a:t>
                      </a:r>
                    </a:p>
                  </a:txBody>
                  <a:tcPr marL="78203" marR="78203" marT="39101" marB="39101"/>
                </a:tc>
                <a:extLst>
                  <a:ext uri="{0D108BD9-81ED-4DB2-BD59-A6C34878D82A}">
                    <a16:rowId xmlns:a16="http://schemas.microsoft.com/office/drawing/2014/main" val="3780907729"/>
                  </a:ext>
                </a:extLst>
              </a:tr>
              <a:tr h="317155">
                <a:tc>
                  <a:txBody>
                    <a:bodyPr/>
                    <a:lstStyle/>
                    <a:p>
                      <a:r>
                        <a:rPr lang="cs-CZ" sz="1400" dirty="0"/>
                        <a:t>Věcná manažerka pro Šablony III</a:t>
                      </a:r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Mgr. Gabriela </a:t>
                      </a:r>
                      <a:r>
                        <a:rPr lang="cs-CZ" sz="1400" dirty="0" err="1"/>
                        <a:t>Samšiňáková</a:t>
                      </a:r>
                      <a:endParaRPr lang="cs-CZ" sz="1400" dirty="0"/>
                    </a:p>
                  </a:txBody>
                  <a:tcPr marL="78203" marR="78203" marT="39101" marB="39101"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602 944 717</a:t>
                      </a:r>
                    </a:p>
                  </a:txBody>
                  <a:tcPr marL="78203" marR="78203" marT="39101" marB="39101"/>
                </a:tc>
                <a:extLst>
                  <a:ext uri="{0D108BD9-81ED-4DB2-BD59-A6C34878D82A}">
                    <a16:rowId xmlns:a16="http://schemas.microsoft.com/office/drawing/2014/main" val="1097779195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F93092BD-819C-31C2-4766-E05AB4E61387}"/>
              </a:ext>
            </a:extLst>
          </p:cNvPr>
          <p:cNvSpPr txBox="1"/>
          <p:nvPr/>
        </p:nvSpPr>
        <p:spPr>
          <a:xfrm>
            <a:off x="723400" y="5116645"/>
            <a:ext cx="5234613" cy="329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39" b="1" dirty="0"/>
              <a:t>E-mail: </a:t>
            </a:r>
            <a:r>
              <a:rPr lang="cs-CZ" sz="1539" dirty="0"/>
              <a:t>jmeno.prijmeni@kraj-lbc.cz</a:t>
            </a:r>
          </a:p>
        </p:txBody>
      </p:sp>
    </p:spTree>
    <p:extLst>
      <p:ext uri="{BB962C8B-B14F-4D97-AF65-F5344CB8AC3E}">
        <p14:creationId xmlns:p14="http://schemas.microsoft.com/office/powerpoint/2010/main" val="26086977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7BFFDD-4BA3-2CED-8E4F-EBFAA115C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40573"/>
            <a:ext cx="7886701" cy="3676501"/>
          </a:xfrm>
        </p:spPr>
        <p:txBody>
          <a:bodyPr/>
          <a:lstStyle/>
          <a:p>
            <a:pPr algn="ctr"/>
            <a:r>
              <a:rPr lang="cs-CZ" sz="3506" dirty="0">
                <a:latin typeface="+mn-lt"/>
              </a:rPr>
              <a:t>Děkuji za pozornost.</a:t>
            </a:r>
            <a:endParaRPr lang="cs-CZ" b="1" dirty="0">
              <a:latin typeface="+mn-lt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A5E7D28-358B-4DE6-ECD2-DDDCA57DADE3}"/>
              </a:ext>
            </a:extLst>
          </p:cNvPr>
          <p:cNvSpPr txBox="1"/>
          <p:nvPr/>
        </p:nvSpPr>
        <p:spPr>
          <a:xfrm>
            <a:off x="4008869" y="4106693"/>
            <a:ext cx="4573666" cy="1276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2191" indent="-532191" algn="r">
              <a:defRPr/>
            </a:pPr>
            <a:r>
              <a:rPr lang="cs-CZ" altLang="cs-CZ" sz="1026" b="1" dirty="0"/>
              <a:t> </a:t>
            </a:r>
            <a:r>
              <a:rPr lang="cs-CZ" altLang="cs-CZ" sz="1539" b="1" dirty="0"/>
              <a:t>Ing. Petra Dušková</a:t>
            </a:r>
          </a:p>
          <a:p>
            <a:pPr marL="532191" indent="-532191" algn="r">
              <a:defRPr/>
            </a:pPr>
            <a:r>
              <a:rPr lang="cs-CZ" altLang="cs-CZ" sz="1539" dirty="0"/>
              <a:t>Krajský úřad Libereckého kraje</a:t>
            </a:r>
          </a:p>
          <a:p>
            <a:pPr marL="532191" indent="-532191" algn="r">
              <a:defRPr/>
            </a:pPr>
            <a:r>
              <a:rPr lang="cs-CZ" altLang="cs-CZ" sz="1539" dirty="0"/>
              <a:t>odbor školství, mládeže, tělovýchovy a sportu</a:t>
            </a:r>
          </a:p>
          <a:p>
            <a:pPr marL="532191" indent="-532191" algn="r">
              <a:defRPr/>
            </a:pPr>
            <a:r>
              <a:rPr lang="cs-CZ" altLang="cs-CZ" sz="1539" dirty="0"/>
              <a:t>Telefon: 485 226 143</a:t>
            </a:r>
          </a:p>
          <a:p>
            <a:pPr marL="532191" indent="-532191" algn="r">
              <a:defRPr/>
            </a:pPr>
            <a:r>
              <a:rPr lang="cs-CZ" altLang="cs-CZ" sz="1539" dirty="0"/>
              <a:t>petra.duskova@kraj-lbc.cz</a:t>
            </a:r>
          </a:p>
        </p:txBody>
      </p:sp>
    </p:spTree>
    <p:extLst>
      <p:ext uri="{BB962C8B-B14F-4D97-AF65-F5344CB8AC3E}">
        <p14:creationId xmlns:p14="http://schemas.microsoft.com/office/powerpoint/2010/main" val="1602512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90872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600" b="1" dirty="0">
                <a:solidFill>
                  <a:srgbClr val="000000"/>
                </a:solidFill>
              </a:rPr>
              <a:t>Erasmus+ - Dům zahraniční spolupráce</a:t>
            </a:r>
            <a:endParaRPr lang="cs-CZ" sz="3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E4DE177-081B-FCDF-5DE9-77E395AFF514}"/>
              </a:ext>
            </a:extLst>
          </p:cNvPr>
          <p:cNvSpPr txBox="1"/>
          <p:nvPr/>
        </p:nvSpPr>
        <p:spPr>
          <a:xfrm>
            <a:off x="323528" y="2276872"/>
            <a:ext cx="856895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webové stránky pro informace o programu: </a:t>
            </a:r>
            <a:r>
              <a:rPr lang="cs-CZ" sz="2400" dirty="0">
                <a:hlinkClick r:id="rId2"/>
              </a:rPr>
              <a:t>https://www.dzs.cz/program/erasmus</a:t>
            </a:r>
            <a:endParaRPr lang="cs-CZ" sz="2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zájemci (školy), kteří ještě nemají souhlas Rady kraje, se musí obrátit na oddělení projektů ve vzdělávání, které před podáním žádosti zařídí souhlas RK – Mgr. Dagmar Kasalová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zájemci (školy), kteří již získali souhlas Rady kraje na dané programové období, pouze oznámí do jakých aktivit se zapojili – Mgr. Dagmar Kasalová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58551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90872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600" b="1" dirty="0">
                <a:solidFill>
                  <a:srgbClr val="000000"/>
                </a:solidFill>
              </a:rPr>
              <a:t>MŠMT – Národní plán obnovy</a:t>
            </a:r>
            <a:endParaRPr lang="cs-CZ" sz="3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E4DE177-081B-FCDF-5DE9-77E395AFF514}"/>
              </a:ext>
            </a:extLst>
          </p:cNvPr>
          <p:cNvSpPr txBox="1"/>
          <p:nvPr/>
        </p:nvSpPr>
        <p:spPr>
          <a:xfrm>
            <a:off x="323528" y="2276872"/>
            <a:ext cx="856895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webové stránky pro informace o programu: </a:t>
            </a:r>
            <a:r>
              <a:rPr lang="cs-CZ" sz="2400" dirty="0">
                <a:hlinkClick r:id="rId2"/>
              </a:rPr>
              <a:t>https://www.edu.cz/npo/</a:t>
            </a:r>
            <a:endParaRPr lang="cs-CZ" sz="2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odkaz na výzvy: </a:t>
            </a:r>
            <a:r>
              <a:rPr lang="cs-CZ" sz="2400" dirty="0">
                <a:hlinkClick r:id="rId3"/>
              </a:rPr>
              <a:t>https://www.edu.cz/npo/vyhlasene-vyzvy-z-npo/</a:t>
            </a:r>
            <a:endParaRPr lang="cs-CZ" sz="2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komponenty NPO v gesci MŠMT: </a:t>
            </a:r>
            <a:r>
              <a:rPr lang="cs-CZ" sz="2400" dirty="0">
                <a:hlinkClick r:id="rId4"/>
              </a:rPr>
              <a:t>https://www.edu.cz/npo/komponenty-npo-v-gesci-msmt/</a:t>
            </a:r>
            <a:endParaRPr lang="cs-CZ" sz="2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před podáním žádosti ke konkrétním výzvám je zapotřebí mít souhlas Rady kraje – řeší oddělení projektů ve vzdělávání, Mgr. Dagmar Kasalová</a:t>
            </a:r>
          </a:p>
        </p:txBody>
      </p:sp>
    </p:spTree>
    <p:extLst>
      <p:ext uri="{BB962C8B-B14F-4D97-AF65-F5344CB8AC3E}">
        <p14:creationId xmlns:p14="http://schemas.microsoft.com/office/powerpoint/2010/main" val="3931050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90872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600" b="1" dirty="0">
                <a:solidFill>
                  <a:srgbClr val="000000"/>
                </a:solidFill>
              </a:rPr>
              <a:t>OP JAK</a:t>
            </a:r>
            <a:endParaRPr lang="cs-CZ" sz="3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E4DE177-081B-FCDF-5DE9-77E395AFF514}"/>
              </a:ext>
            </a:extLst>
          </p:cNvPr>
          <p:cNvSpPr txBox="1"/>
          <p:nvPr/>
        </p:nvSpPr>
        <p:spPr>
          <a:xfrm>
            <a:off x="623833" y="2996952"/>
            <a:ext cx="783659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souhlas Rady kraje byl udělen dne 12. července 2022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dotčené školy mohou podat žádost do programu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celá výzva i s přílohami: </a:t>
            </a:r>
            <a:r>
              <a:rPr lang="cs-CZ" sz="2400" dirty="0">
                <a:hlinkClick r:id="rId2"/>
              </a:rPr>
              <a:t>https://opjak.cz/vyzvy/vyzva-c-02_22_002-sablony-pro-ms-a-zs-i/</a:t>
            </a:r>
            <a:r>
              <a:rPr lang="cs-CZ" sz="2400" dirty="0"/>
              <a:t>, karta DOKUMENTY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9A6C3F9D-E47C-6ADE-703C-79ECEA834026}"/>
              </a:ext>
            </a:extLst>
          </p:cNvPr>
          <p:cNvSpPr txBox="1"/>
          <p:nvPr/>
        </p:nvSpPr>
        <p:spPr>
          <a:xfrm>
            <a:off x="623833" y="1663488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</a:rPr>
              <a:t>Šablony I pro MŠ, ZŠ a školská poradenská zařízení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898465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90872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600" b="1" dirty="0">
                <a:solidFill>
                  <a:srgbClr val="000000"/>
                </a:solidFill>
              </a:rPr>
              <a:t>OP JAK</a:t>
            </a:r>
            <a:endParaRPr lang="cs-CZ" sz="3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E4DE177-081B-FCDF-5DE9-77E395AFF514}"/>
              </a:ext>
            </a:extLst>
          </p:cNvPr>
          <p:cNvSpPr txBox="1"/>
          <p:nvPr/>
        </p:nvSpPr>
        <p:spPr>
          <a:xfrm>
            <a:off x="611560" y="2490281"/>
            <a:ext cx="783659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souhlas Rady kraje byl udělen dne 12. července 2022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dotčené školy mohou podat žádost do programu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celá výzva i s </a:t>
            </a:r>
            <a:r>
              <a:rPr lang="cs-CZ" sz="2400" dirty="0" err="1"/>
              <a:t>přílohami:</a:t>
            </a:r>
            <a:r>
              <a:rPr lang="cs-CZ" sz="2400" dirty="0" err="1">
                <a:hlinkClick r:id="rId2"/>
              </a:rPr>
              <a:t>https</a:t>
            </a:r>
            <a:r>
              <a:rPr lang="cs-CZ" sz="2400" dirty="0">
                <a:hlinkClick r:id="rId2"/>
              </a:rPr>
              <a:t>://opjak.cz/</a:t>
            </a:r>
            <a:r>
              <a:rPr lang="cs-CZ" sz="2400" dirty="0" err="1">
                <a:hlinkClick r:id="rId2"/>
              </a:rPr>
              <a:t>vyzvy</a:t>
            </a:r>
            <a:r>
              <a:rPr lang="cs-CZ" sz="2400" dirty="0">
                <a:hlinkClick r:id="rId2"/>
              </a:rPr>
              <a:t>/vyzva-c-02_22_003-sablony-pro-ss-a-vos-i/</a:t>
            </a:r>
            <a:r>
              <a:rPr lang="cs-CZ" sz="2400" dirty="0"/>
              <a:t>, karta DOKUMENTY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9A6C3F9D-E47C-6ADE-703C-79ECEA834026}"/>
              </a:ext>
            </a:extLst>
          </p:cNvPr>
          <p:cNvSpPr txBox="1"/>
          <p:nvPr/>
        </p:nvSpPr>
        <p:spPr>
          <a:xfrm>
            <a:off x="623833" y="1663488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</a:rPr>
              <a:t>Šablony I pro SŠ a VOŠ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59500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90872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600" b="1" dirty="0">
                <a:solidFill>
                  <a:srgbClr val="000000"/>
                </a:solidFill>
              </a:rPr>
              <a:t>Dotační výzvy z jiných programů</a:t>
            </a:r>
            <a:endParaRPr lang="cs-CZ" sz="3600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C90339F3-CAA9-2B59-4EA9-2D529309A753}"/>
              </a:ext>
            </a:extLst>
          </p:cNvPr>
          <p:cNvSpPr txBox="1"/>
          <p:nvPr/>
        </p:nvSpPr>
        <p:spPr>
          <a:xfrm>
            <a:off x="323528" y="2276872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v případě zájmu podat žádost do výzev jiných ministerstev je nutné se obrátit na oddělení projektů ve vzdělávání – Mgr. Dagmar Kasalová</a:t>
            </a:r>
          </a:p>
        </p:txBody>
      </p:sp>
    </p:spTree>
    <p:extLst>
      <p:ext uri="{BB962C8B-B14F-4D97-AF65-F5344CB8AC3E}">
        <p14:creationId xmlns:p14="http://schemas.microsoft.com/office/powerpoint/2010/main" val="23904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26B342EA-9920-4D47-ADD7-56A23C70C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476673"/>
            <a:ext cx="8216712" cy="158417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cs-CZ" altLang="cs-CZ" sz="3600" dirty="0">
                <a:solidFill>
                  <a:srgbClr val="000000"/>
                </a:solidFill>
              </a:rPr>
              <a:t>OP VVV - Projekty Libereckého kraje v oblasti školství</a:t>
            </a:r>
            <a:endParaRPr lang="cs-CZ" sz="3600" dirty="0">
              <a:solidFill>
                <a:srgbClr val="000000"/>
              </a:solidFill>
            </a:endParaRPr>
          </a:p>
        </p:txBody>
      </p:sp>
      <p:pic>
        <p:nvPicPr>
          <p:cNvPr id="9" name="Obrázek 7">
            <a:extLst>
              <a:ext uri="{FF2B5EF4-FFF2-40B4-BE49-F238E27FC236}">
                <a16:creationId xmlns:a16="http://schemas.microsoft.com/office/drawing/2014/main" id="{D7C734D7-A4B2-4AD9-A473-071AD9E456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348880"/>
            <a:ext cx="5845482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6">
            <a:extLst>
              <a:ext uri="{FF2B5EF4-FFF2-40B4-BE49-F238E27FC236}">
                <a16:creationId xmlns:a16="http://schemas.microsoft.com/office/drawing/2014/main" id="{5C7FA063-0B0B-4616-B2AA-BAD77CC11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149080"/>
            <a:ext cx="7512602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8587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>
            <a:extLst>
              <a:ext uri="{FF2B5EF4-FFF2-40B4-BE49-F238E27FC236}">
                <a16:creationId xmlns:a16="http://schemas.microsoft.com/office/drawing/2014/main" id="{7D16A76F-373B-48AB-82C4-BC17C7EBC3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4" y="692696"/>
            <a:ext cx="9066212" cy="616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3DC8CA37-4823-4F53-8269-65E40B4C0F32}"/>
              </a:ext>
            </a:extLst>
          </p:cNvPr>
          <p:cNvSpPr txBox="1"/>
          <p:nvPr/>
        </p:nvSpPr>
        <p:spPr>
          <a:xfrm>
            <a:off x="467544" y="1484784"/>
            <a:ext cx="5760119" cy="27392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4800" b="1" dirty="0">
                <a:solidFill>
                  <a:srgbClr val="000000"/>
                </a:solidFill>
                <a:latin typeface="+mn-lt"/>
              </a:rPr>
              <a:t>Strategické plánování rozvoje vzdělávání Libereckého kraje II</a:t>
            </a:r>
          </a:p>
          <a:p>
            <a:pPr>
              <a:defRPr/>
            </a:pPr>
            <a:endParaRPr lang="cs-CZ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54141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LK">
      <a:dk1>
        <a:sysClr val="windowText" lastClr="000000"/>
      </a:dk1>
      <a:lt1>
        <a:sysClr val="window" lastClr="FFFFFF"/>
      </a:lt1>
      <a:dk2>
        <a:srgbClr val="A81435"/>
      </a:dk2>
      <a:lt2>
        <a:srgbClr val="D8D8D8"/>
      </a:lt2>
      <a:accent1>
        <a:srgbClr val="A81435"/>
      </a:accent1>
      <a:accent2>
        <a:srgbClr val="FFC000"/>
      </a:accent2>
      <a:accent3>
        <a:srgbClr val="339933"/>
      </a:accent3>
      <a:accent4>
        <a:srgbClr val="008000"/>
      </a:accent4>
      <a:accent5>
        <a:srgbClr val="006699"/>
      </a:accent5>
      <a:accent6>
        <a:srgbClr val="003399"/>
      </a:accent6>
      <a:hlink>
        <a:srgbClr val="A81435"/>
      </a:hlink>
      <a:folHlink>
        <a:srgbClr val="A81435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Motiv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Motiv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Motiv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Motiv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Motiv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Motiv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1409</TotalTime>
  <Words>1750</Words>
  <Application>Microsoft Office PowerPoint</Application>
  <PresentationFormat>Předvádění na obrazovce (4:3)</PresentationFormat>
  <Paragraphs>227</Paragraphs>
  <Slides>26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1" baseType="lpstr">
      <vt:lpstr>Arial</vt:lpstr>
      <vt:lpstr>Calibri</vt:lpstr>
      <vt:lpstr>Courier New</vt:lpstr>
      <vt:lpstr>Wingdings</vt:lpstr>
      <vt:lpstr>Motiv systému Office</vt:lpstr>
      <vt:lpstr>Oddělení projektu ve vzdělávání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OP VVV - Projekty Libereckého kraje v oblasti školství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Projekt Naplňování krajského akčního plánu rozvoje vzdělávání Libereckého kraje II</vt:lpstr>
      <vt:lpstr>Prezentace aplikace PowerPoint</vt:lpstr>
      <vt:lpstr>KA 2: Podpora polytechnického vzdělávání</vt:lpstr>
      <vt:lpstr>KA 3: Zkvalitnění péče o nadané žáky</vt:lpstr>
      <vt:lpstr>KA 4: Čtenářská a matematická gramotnost</vt:lpstr>
      <vt:lpstr>KA 5: Prevence předčasných odchodů ze vzdělávání – Exkurze kariérových poradců ze ZŠ</vt:lpstr>
      <vt:lpstr>KA 5: Prevence předčasných odchodů ze vzdělávání - Harmonizační pobyty pro SŠ</vt:lpstr>
      <vt:lpstr>KA 6: Podpora rovných příležitostí ve vzdělávání</vt:lpstr>
      <vt:lpstr>KA 7: Šablony III</vt:lpstr>
      <vt:lpstr>Prezentace aplikace PowerPoint</vt:lpstr>
      <vt:lpstr>Prezentace aplikace PowerPoint</vt:lpstr>
      <vt:lpstr>Děkuji za pozornost.</vt:lpstr>
    </vt:vector>
  </TitlesOfParts>
  <Company>Krajský úřad Libereckého kraje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PALL-</dc:title>
  <dc:creator>Leoš Křeček</dc:creator>
  <cp:lastModifiedBy>Kasalová Dagmar</cp:lastModifiedBy>
  <cp:revision>109</cp:revision>
  <cp:lastPrinted>2021-09-22T08:41:46Z</cp:lastPrinted>
  <dcterms:created xsi:type="dcterms:W3CDTF">2017-09-20T20:03:40Z</dcterms:created>
  <dcterms:modified xsi:type="dcterms:W3CDTF">2022-09-22T05:21:59Z</dcterms:modified>
</cp:coreProperties>
</file>