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313" r:id="rId3"/>
    <p:sldId id="305" r:id="rId4"/>
    <p:sldId id="306" r:id="rId5"/>
    <p:sldId id="307" r:id="rId6"/>
    <p:sldId id="308" r:id="rId7"/>
    <p:sldId id="259" r:id="rId8"/>
    <p:sldId id="260" r:id="rId9"/>
    <p:sldId id="261" r:id="rId10"/>
    <p:sldId id="262" r:id="rId11"/>
    <p:sldId id="263" r:id="rId12"/>
    <p:sldId id="310" r:id="rId13"/>
    <p:sldId id="312" r:id="rId14"/>
    <p:sldId id="309" r:id="rId15"/>
    <p:sldId id="304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>
        <p:scale>
          <a:sx n="66" d="100"/>
          <a:sy n="66" d="100"/>
        </p:scale>
        <p:origin x="1291" y="4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ncovaj\AppData\Local\Microsoft\Windows\INetCache\Content.Outlook\8DI9IFKG\stipendia_2021_2022_podklady_fi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ncovaj\AppData\Local\Microsoft\Windows\INetCache\Content.Outlook\8DI9IFKG\stipendia_2021_2022_podklady_fin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ncovaj\AppData\Local\Microsoft\Windows\INetCache\Content.Outlook\8DI9IFKG\stipendia_2021_2022_podklady_fin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rincovaj\AppData\Local\Microsoft\Windows\INetCache\Content.Outlook\8DI9IFKG\stipendia_2021_2022_podklady_fin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flm\Desktop\asitenti_ped_rad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200" b="1"/>
              <a:t>Počet narozených - Liberecký kraj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NAROZENI_2000_2021!$B$8</c:f>
              <c:strCache>
                <c:ptCount val="1"/>
                <c:pt idx="0">
                  <c:v>Liberecký kraj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NAROZENI_2000_2021!$C$3:$X$3</c:f>
              <c:numCache>
                <c:formatCode>General</c:formatCode>
                <c:ptCount val="2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</c:numCache>
            </c:numRef>
          </c:cat>
          <c:val>
            <c:numRef>
              <c:f>NAROZENI_2000_2021!$C$8:$X$8</c:f>
              <c:numCache>
                <c:formatCode>General</c:formatCode>
                <c:ptCount val="22"/>
                <c:pt idx="0">
                  <c:v>4090</c:v>
                </c:pt>
                <c:pt idx="1">
                  <c:v>4013</c:v>
                </c:pt>
                <c:pt idx="2">
                  <c:v>4132</c:v>
                </c:pt>
                <c:pt idx="3">
                  <c:v>4045</c:v>
                </c:pt>
                <c:pt idx="4">
                  <c:v>4312</c:v>
                </c:pt>
                <c:pt idx="5">
                  <c:v>4271</c:v>
                </c:pt>
                <c:pt idx="6">
                  <c:v>4466</c:v>
                </c:pt>
                <c:pt idx="7">
                  <c:v>5045</c:v>
                </c:pt>
                <c:pt idx="8">
                  <c:v>5220</c:v>
                </c:pt>
                <c:pt idx="9">
                  <c:v>5206</c:v>
                </c:pt>
                <c:pt idx="10">
                  <c:v>5120</c:v>
                </c:pt>
                <c:pt idx="11">
                  <c:v>4654</c:v>
                </c:pt>
                <c:pt idx="12">
                  <c:v>4592</c:v>
                </c:pt>
                <c:pt idx="13">
                  <c:v>4535</c:v>
                </c:pt>
                <c:pt idx="14">
                  <c:v>4435</c:v>
                </c:pt>
                <c:pt idx="15">
                  <c:v>4683</c:v>
                </c:pt>
                <c:pt idx="16">
                  <c:v>4960</c:v>
                </c:pt>
                <c:pt idx="17">
                  <c:v>4753</c:v>
                </c:pt>
                <c:pt idx="18">
                  <c:v>4725</c:v>
                </c:pt>
                <c:pt idx="19">
                  <c:v>4659</c:v>
                </c:pt>
                <c:pt idx="20">
                  <c:v>4557</c:v>
                </c:pt>
                <c:pt idx="21">
                  <c:v>4386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0A6C-40BF-9739-96EC2A24A0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8062712"/>
        <c:axId val="408063040"/>
      </c:lineChart>
      <c:catAx>
        <c:axId val="408062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08063040"/>
        <c:crosses val="autoZero"/>
        <c:auto val="1"/>
        <c:lblAlgn val="ctr"/>
        <c:lblOffset val="100"/>
        <c:noMultiLvlLbl val="0"/>
      </c:catAx>
      <c:valAx>
        <c:axId val="408063040"/>
        <c:scaling>
          <c:orientation val="minMax"/>
          <c:min val="3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Počet</a:t>
                </a:r>
                <a:r>
                  <a:rPr lang="cs-CZ" baseline="0"/>
                  <a:t> narozených</a:t>
                </a:r>
                <a:endParaRPr lang="cs-CZ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08062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200" b="1"/>
              <a:t>Počet narozených - okresy</a:t>
            </a:r>
            <a:r>
              <a:rPr lang="cs-CZ" sz="1200" b="1" baseline="0"/>
              <a:t> Libereckého kraje</a:t>
            </a:r>
            <a:endParaRPr lang="cs-CZ" sz="1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NAROZENI_2000_2021!$B$4</c:f>
              <c:strCache>
                <c:ptCount val="1"/>
                <c:pt idx="0">
                  <c:v>Česká Lípa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NAROZENI_2000_2021!$C$3:$X$3</c:f>
              <c:numCache>
                <c:formatCode>General</c:formatCode>
                <c:ptCount val="2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</c:numCache>
            </c:numRef>
          </c:cat>
          <c:val>
            <c:numRef>
              <c:f>NAROZENI_2000_2021!$C$4:$X$4</c:f>
              <c:numCache>
                <c:formatCode>General</c:formatCode>
                <c:ptCount val="22"/>
                <c:pt idx="0">
                  <c:v>1119</c:v>
                </c:pt>
                <c:pt idx="1">
                  <c:v>1024</c:v>
                </c:pt>
                <c:pt idx="2">
                  <c:v>1078</c:v>
                </c:pt>
                <c:pt idx="3">
                  <c:v>1084</c:v>
                </c:pt>
                <c:pt idx="4">
                  <c:v>1100</c:v>
                </c:pt>
                <c:pt idx="5">
                  <c:v>1102</c:v>
                </c:pt>
                <c:pt idx="6">
                  <c:v>1062</c:v>
                </c:pt>
                <c:pt idx="7">
                  <c:v>1294</c:v>
                </c:pt>
                <c:pt idx="8">
                  <c:v>1331</c:v>
                </c:pt>
                <c:pt idx="9">
                  <c:v>1228</c:v>
                </c:pt>
                <c:pt idx="10">
                  <c:v>1242</c:v>
                </c:pt>
                <c:pt idx="11">
                  <c:v>1090</c:v>
                </c:pt>
                <c:pt idx="12">
                  <c:v>1029</c:v>
                </c:pt>
                <c:pt idx="13">
                  <c:v>1050</c:v>
                </c:pt>
                <c:pt idx="14">
                  <c:v>1063</c:v>
                </c:pt>
                <c:pt idx="15">
                  <c:v>1054</c:v>
                </c:pt>
                <c:pt idx="16">
                  <c:v>1117</c:v>
                </c:pt>
                <c:pt idx="17">
                  <c:v>1071</c:v>
                </c:pt>
                <c:pt idx="18">
                  <c:v>1048</c:v>
                </c:pt>
                <c:pt idx="19">
                  <c:v>1018</c:v>
                </c:pt>
                <c:pt idx="20">
                  <c:v>1040</c:v>
                </c:pt>
                <c:pt idx="21">
                  <c:v>1033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6663-406A-A2F2-20F036B5C062}"/>
            </c:ext>
          </c:extLst>
        </c:ser>
        <c:ser>
          <c:idx val="1"/>
          <c:order val="1"/>
          <c:tx>
            <c:strRef>
              <c:f>NAROZENI_2000_2021!$B$5</c:f>
              <c:strCache>
                <c:ptCount val="1"/>
                <c:pt idx="0">
                  <c:v>Jablonec nad Nisou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NAROZENI_2000_2021!$C$3:$X$3</c:f>
              <c:numCache>
                <c:formatCode>General</c:formatCode>
                <c:ptCount val="2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</c:numCache>
            </c:numRef>
          </c:cat>
          <c:val>
            <c:numRef>
              <c:f>NAROZENI_2000_2021!$C$5:$X$5</c:f>
              <c:numCache>
                <c:formatCode>General</c:formatCode>
                <c:ptCount val="22"/>
                <c:pt idx="0">
                  <c:v>789</c:v>
                </c:pt>
                <c:pt idx="1">
                  <c:v>800</c:v>
                </c:pt>
                <c:pt idx="2">
                  <c:v>846</c:v>
                </c:pt>
                <c:pt idx="3">
                  <c:v>827</c:v>
                </c:pt>
                <c:pt idx="4">
                  <c:v>874</c:v>
                </c:pt>
                <c:pt idx="5">
                  <c:v>820</c:v>
                </c:pt>
                <c:pt idx="6">
                  <c:v>876</c:v>
                </c:pt>
                <c:pt idx="7">
                  <c:v>988</c:v>
                </c:pt>
                <c:pt idx="8">
                  <c:v>1042</c:v>
                </c:pt>
                <c:pt idx="9">
                  <c:v>1073</c:v>
                </c:pt>
                <c:pt idx="10">
                  <c:v>1024</c:v>
                </c:pt>
                <c:pt idx="11">
                  <c:v>954</c:v>
                </c:pt>
                <c:pt idx="12">
                  <c:v>928</c:v>
                </c:pt>
                <c:pt idx="13">
                  <c:v>929</c:v>
                </c:pt>
                <c:pt idx="14">
                  <c:v>892</c:v>
                </c:pt>
                <c:pt idx="15">
                  <c:v>951</c:v>
                </c:pt>
                <c:pt idx="16">
                  <c:v>1065</c:v>
                </c:pt>
                <c:pt idx="17">
                  <c:v>994</c:v>
                </c:pt>
                <c:pt idx="18">
                  <c:v>963</c:v>
                </c:pt>
                <c:pt idx="19">
                  <c:v>985</c:v>
                </c:pt>
                <c:pt idx="20">
                  <c:v>928</c:v>
                </c:pt>
                <c:pt idx="21">
                  <c:v>828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663-406A-A2F2-20F036B5C062}"/>
            </c:ext>
          </c:extLst>
        </c:ser>
        <c:ser>
          <c:idx val="2"/>
          <c:order val="2"/>
          <c:tx>
            <c:strRef>
              <c:f>NAROZENI_2000_2021!$B$6</c:f>
              <c:strCache>
                <c:ptCount val="1"/>
                <c:pt idx="0">
                  <c:v>Liberec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NAROZENI_2000_2021!$C$3:$X$3</c:f>
              <c:numCache>
                <c:formatCode>General</c:formatCode>
                <c:ptCount val="2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</c:numCache>
            </c:numRef>
          </c:cat>
          <c:val>
            <c:numRef>
              <c:f>NAROZENI_2000_2021!$C$6:$X$6</c:f>
              <c:numCache>
                <c:formatCode>General</c:formatCode>
                <c:ptCount val="22"/>
                <c:pt idx="0">
                  <c:v>1522</c:v>
                </c:pt>
                <c:pt idx="1">
                  <c:v>1524</c:v>
                </c:pt>
                <c:pt idx="2">
                  <c:v>1535</c:v>
                </c:pt>
                <c:pt idx="3">
                  <c:v>1494</c:v>
                </c:pt>
                <c:pt idx="4">
                  <c:v>1636</c:v>
                </c:pt>
                <c:pt idx="5">
                  <c:v>1608</c:v>
                </c:pt>
                <c:pt idx="6">
                  <c:v>1732</c:v>
                </c:pt>
                <c:pt idx="7">
                  <c:v>1925</c:v>
                </c:pt>
                <c:pt idx="8">
                  <c:v>2044</c:v>
                </c:pt>
                <c:pt idx="9">
                  <c:v>2056</c:v>
                </c:pt>
                <c:pt idx="10">
                  <c:v>2050</c:v>
                </c:pt>
                <c:pt idx="11">
                  <c:v>1887</c:v>
                </c:pt>
                <c:pt idx="12">
                  <c:v>1902</c:v>
                </c:pt>
                <c:pt idx="13">
                  <c:v>1847</c:v>
                </c:pt>
                <c:pt idx="14">
                  <c:v>1791</c:v>
                </c:pt>
                <c:pt idx="15">
                  <c:v>1937</c:v>
                </c:pt>
                <c:pt idx="16">
                  <c:v>1991</c:v>
                </c:pt>
                <c:pt idx="17">
                  <c:v>1935</c:v>
                </c:pt>
                <c:pt idx="18">
                  <c:v>1952</c:v>
                </c:pt>
                <c:pt idx="19">
                  <c:v>1911</c:v>
                </c:pt>
                <c:pt idx="20">
                  <c:v>1872</c:v>
                </c:pt>
                <c:pt idx="21">
                  <c:v>1811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6663-406A-A2F2-20F036B5C062}"/>
            </c:ext>
          </c:extLst>
        </c:ser>
        <c:ser>
          <c:idx val="3"/>
          <c:order val="3"/>
          <c:tx>
            <c:strRef>
              <c:f>NAROZENI_2000_2021!$B$7</c:f>
              <c:strCache>
                <c:ptCount val="1"/>
                <c:pt idx="0">
                  <c:v>Semily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NAROZENI_2000_2021!$C$3:$X$3</c:f>
              <c:numCache>
                <c:formatCode>General</c:formatCode>
                <c:ptCount val="2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</c:numCache>
            </c:numRef>
          </c:cat>
          <c:val>
            <c:numRef>
              <c:f>NAROZENI_2000_2021!$C$7:$X$7</c:f>
              <c:numCache>
                <c:formatCode>General</c:formatCode>
                <c:ptCount val="22"/>
                <c:pt idx="0">
                  <c:v>660</c:v>
                </c:pt>
                <c:pt idx="1">
                  <c:v>665</c:v>
                </c:pt>
                <c:pt idx="2">
                  <c:v>673</c:v>
                </c:pt>
                <c:pt idx="3">
                  <c:v>640</c:v>
                </c:pt>
                <c:pt idx="4">
                  <c:v>702</c:v>
                </c:pt>
                <c:pt idx="5">
                  <c:v>741</c:v>
                </c:pt>
                <c:pt idx="6">
                  <c:v>796</c:v>
                </c:pt>
                <c:pt idx="7">
                  <c:v>838</c:v>
                </c:pt>
                <c:pt idx="8">
                  <c:v>803</c:v>
                </c:pt>
                <c:pt idx="9">
                  <c:v>849</c:v>
                </c:pt>
                <c:pt idx="10">
                  <c:v>804</c:v>
                </c:pt>
                <c:pt idx="11">
                  <c:v>723</c:v>
                </c:pt>
                <c:pt idx="12">
                  <c:v>733</c:v>
                </c:pt>
                <c:pt idx="13">
                  <c:v>709</c:v>
                </c:pt>
                <c:pt idx="14">
                  <c:v>689</c:v>
                </c:pt>
                <c:pt idx="15">
                  <c:v>741</c:v>
                </c:pt>
                <c:pt idx="16">
                  <c:v>787</c:v>
                </c:pt>
                <c:pt idx="17">
                  <c:v>753</c:v>
                </c:pt>
                <c:pt idx="18">
                  <c:v>762</c:v>
                </c:pt>
                <c:pt idx="19">
                  <c:v>745</c:v>
                </c:pt>
                <c:pt idx="20">
                  <c:v>717</c:v>
                </c:pt>
                <c:pt idx="21">
                  <c:v>714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6663-406A-A2F2-20F036B5C0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8062712"/>
        <c:axId val="408063040"/>
      </c:lineChart>
      <c:catAx>
        <c:axId val="408062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08063040"/>
        <c:crosses val="autoZero"/>
        <c:auto val="1"/>
        <c:lblAlgn val="ctr"/>
        <c:lblOffset val="100"/>
        <c:noMultiLvlLbl val="0"/>
      </c:catAx>
      <c:valAx>
        <c:axId val="40806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Počet</a:t>
                </a:r>
                <a:r>
                  <a:rPr lang="cs-CZ" baseline="0"/>
                  <a:t> narozených</a:t>
                </a:r>
                <a:endParaRPr lang="cs-CZ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08062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200" b="1"/>
              <a:t>Modelace a skutečnost - žáci SŠ v denní formě, bez nástavbového studia a nižšího stupně víceletých gymnázií</a:t>
            </a:r>
          </a:p>
        </c:rich>
      </c:tx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0505972222222222"/>
          <c:y val="0.19480351414406533"/>
          <c:w val="0.85324427083333332"/>
          <c:h val="0.49440243745954621"/>
        </c:manualLayout>
      </c:layout>
      <c:lineChart>
        <c:grouping val="standard"/>
        <c:varyColors val="0"/>
        <c:ser>
          <c:idx val="1"/>
          <c:order val="0"/>
          <c:tx>
            <c:strRef>
              <c:f>ZACI_SS_modelace_skutecnost!$B$4</c:f>
              <c:strCache>
                <c:ptCount val="1"/>
                <c:pt idx="0">
                  <c:v>skutečnost SŠ denní forma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ZACI_SS_modelace_skutecnost!$C$3:$AG$3</c:f>
              <c:strCache>
                <c:ptCount val="31"/>
                <c:pt idx="0">
                  <c:v>2002/2003</c:v>
                </c:pt>
                <c:pt idx="1">
                  <c:v>2003/2004</c:v>
                </c:pt>
                <c:pt idx="2">
                  <c:v>2004/2005</c:v>
                </c:pt>
                <c:pt idx="3">
                  <c:v>2005/2006</c:v>
                </c:pt>
                <c:pt idx="4">
                  <c:v>2006/2007</c:v>
                </c:pt>
                <c:pt idx="5">
                  <c:v>2007/2008</c:v>
                </c:pt>
                <c:pt idx="6">
                  <c:v>2008/2009</c:v>
                </c:pt>
                <c:pt idx="7">
                  <c:v>2009/2010</c:v>
                </c:pt>
                <c:pt idx="8">
                  <c:v>2010/2011</c:v>
                </c:pt>
                <c:pt idx="9">
                  <c:v>2011/2012</c:v>
                </c:pt>
                <c:pt idx="10">
                  <c:v>2012/2013</c:v>
                </c:pt>
                <c:pt idx="11">
                  <c:v>2013/2014</c:v>
                </c:pt>
                <c:pt idx="12">
                  <c:v>2014/2015</c:v>
                </c:pt>
                <c:pt idx="13">
                  <c:v>2015/2016</c:v>
                </c:pt>
                <c:pt idx="14">
                  <c:v>2016/2017</c:v>
                </c:pt>
                <c:pt idx="15">
                  <c:v>2017/2018</c:v>
                </c:pt>
                <c:pt idx="16">
                  <c:v>2018/2019</c:v>
                </c:pt>
                <c:pt idx="17">
                  <c:v>2019/2020</c:v>
                </c:pt>
                <c:pt idx="18">
                  <c:v>2020/2021</c:v>
                </c:pt>
                <c:pt idx="19">
                  <c:v>2021/2022</c:v>
                </c:pt>
                <c:pt idx="20">
                  <c:v>2022/2023</c:v>
                </c:pt>
                <c:pt idx="21">
                  <c:v>2023/2024</c:v>
                </c:pt>
                <c:pt idx="22">
                  <c:v>2024/2025</c:v>
                </c:pt>
                <c:pt idx="23">
                  <c:v>2025/2026</c:v>
                </c:pt>
                <c:pt idx="24">
                  <c:v>2026/2027</c:v>
                </c:pt>
                <c:pt idx="25">
                  <c:v>2027/2028</c:v>
                </c:pt>
                <c:pt idx="26">
                  <c:v>2028/2029</c:v>
                </c:pt>
                <c:pt idx="27">
                  <c:v>2029/2030</c:v>
                </c:pt>
                <c:pt idx="28">
                  <c:v>2030/2031</c:v>
                </c:pt>
                <c:pt idx="29">
                  <c:v>2031/2032</c:v>
                </c:pt>
                <c:pt idx="30">
                  <c:v>2032/2033</c:v>
                </c:pt>
              </c:strCache>
            </c:strRef>
          </c:cat>
          <c:val>
            <c:numRef>
              <c:f>ZACI_SS_modelace_skutecnost!$C$4:$AG$4</c:f>
              <c:numCache>
                <c:formatCode>General</c:formatCode>
                <c:ptCount val="31"/>
                <c:pt idx="0">
                  <c:v>18828</c:v>
                </c:pt>
                <c:pt idx="1">
                  <c:v>19097</c:v>
                </c:pt>
                <c:pt idx="2">
                  <c:v>18905</c:v>
                </c:pt>
                <c:pt idx="3">
                  <c:v>18888</c:v>
                </c:pt>
                <c:pt idx="4">
                  <c:v>18990</c:v>
                </c:pt>
                <c:pt idx="5">
                  <c:v>18435</c:v>
                </c:pt>
                <c:pt idx="6">
                  <c:v>18082</c:v>
                </c:pt>
                <c:pt idx="7">
                  <c:v>17557</c:v>
                </c:pt>
                <c:pt idx="8">
                  <c:v>16722</c:v>
                </c:pt>
                <c:pt idx="9">
                  <c:v>15864</c:v>
                </c:pt>
                <c:pt idx="10">
                  <c:v>14966</c:v>
                </c:pt>
                <c:pt idx="11">
                  <c:v>14409</c:v>
                </c:pt>
                <c:pt idx="12">
                  <c:v>14119</c:v>
                </c:pt>
                <c:pt idx="13">
                  <c:v>13843</c:v>
                </c:pt>
                <c:pt idx="14">
                  <c:v>13620</c:v>
                </c:pt>
                <c:pt idx="15">
                  <c:v>13473</c:v>
                </c:pt>
                <c:pt idx="16">
                  <c:v>13564</c:v>
                </c:pt>
                <c:pt idx="17">
                  <c:v>13796</c:v>
                </c:pt>
                <c:pt idx="18">
                  <c:v>14262</c:v>
                </c:pt>
                <c:pt idx="19">
                  <c:v>14628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7694-4493-B66B-E235FBC32008}"/>
            </c:ext>
          </c:extLst>
        </c:ser>
        <c:ser>
          <c:idx val="2"/>
          <c:order val="1"/>
          <c:tx>
            <c:strRef>
              <c:f>ZACI_SS_modelace_skutecnost!$B$5</c:f>
              <c:strCache>
                <c:ptCount val="1"/>
                <c:pt idx="0">
                  <c:v>modelace SŠ denní forma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ZACI_SS_modelace_skutecnost!$C$3:$AG$3</c:f>
              <c:strCache>
                <c:ptCount val="31"/>
                <c:pt idx="0">
                  <c:v>2002/2003</c:v>
                </c:pt>
                <c:pt idx="1">
                  <c:v>2003/2004</c:v>
                </c:pt>
                <c:pt idx="2">
                  <c:v>2004/2005</c:v>
                </c:pt>
                <c:pt idx="3">
                  <c:v>2005/2006</c:v>
                </c:pt>
                <c:pt idx="4">
                  <c:v>2006/2007</c:v>
                </c:pt>
                <c:pt idx="5">
                  <c:v>2007/2008</c:v>
                </c:pt>
                <c:pt idx="6">
                  <c:v>2008/2009</c:v>
                </c:pt>
                <c:pt idx="7">
                  <c:v>2009/2010</c:v>
                </c:pt>
                <c:pt idx="8">
                  <c:v>2010/2011</c:v>
                </c:pt>
                <c:pt idx="9">
                  <c:v>2011/2012</c:v>
                </c:pt>
                <c:pt idx="10">
                  <c:v>2012/2013</c:v>
                </c:pt>
                <c:pt idx="11">
                  <c:v>2013/2014</c:v>
                </c:pt>
                <c:pt idx="12">
                  <c:v>2014/2015</c:v>
                </c:pt>
                <c:pt idx="13">
                  <c:v>2015/2016</c:v>
                </c:pt>
                <c:pt idx="14">
                  <c:v>2016/2017</c:v>
                </c:pt>
                <c:pt idx="15">
                  <c:v>2017/2018</c:v>
                </c:pt>
                <c:pt idx="16">
                  <c:v>2018/2019</c:v>
                </c:pt>
                <c:pt idx="17">
                  <c:v>2019/2020</c:v>
                </c:pt>
                <c:pt idx="18">
                  <c:v>2020/2021</c:v>
                </c:pt>
                <c:pt idx="19">
                  <c:v>2021/2022</c:v>
                </c:pt>
                <c:pt idx="20">
                  <c:v>2022/2023</c:v>
                </c:pt>
                <c:pt idx="21">
                  <c:v>2023/2024</c:v>
                </c:pt>
                <c:pt idx="22">
                  <c:v>2024/2025</c:v>
                </c:pt>
                <c:pt idx="23">
                  <c:v>2025/2026</c:v>
                </c:pt>
                <c:pt idx="24">
                  <c:v>2026/2027</c:v>
                </c:pt>
                <c:pt idx="25">
                  <c:v>2027/2028</c:v>
                </c:pt>
                <c:pt idx="26">
                  <c:v>2028/2029</c:v>
                </c:pt>
                <c:pt idx="27">
                  <c:v>2029/2030</c:v>
                </c:pt>
                <c:pt idx="28">
                  <c:v>2030/2031</c:v>
                </c:pt>
                <c:pt idx="29">
                  <c:v>2031/2032</c:v>
                </c:pt>
                <c:pt idx="30">
                  <c:v>2032/2033</c:v>
                </c:pt>
              </c:strCache>
            </c:strRef>
          </c:cat>
          <c:val>
            <c:numRef>
              <c:f>ZACI_SS_modelace_skutecnost!$C$5:$AG$5</c:f>
              <c:numCache>
                <c:formatCode>General</c:formatCode>
                <c:ptCount val="31"/>
                <c:pt idx="0">
                  <c:v>18926</c:v>
                </c:pt>
                <c:pt idx="1">
                  <c:v>19000</c:v>
                </c:pt>
                <c:pt idx="2">
                  <c:v>18979</c:v>
                </c:pt>
                <c:pt idx="3">
                  <c:v>19111</c:v>
                </c:pt>
                <c:pt idx="4">
                  <c:v>19016</c:v>
                </c:pt>
                <c:pt idx="5">
                  <c:v>18690</c:v>
                </c:pt>
                <c:pt idx="6">
                  <c:v>18449</c:v>
                </c:pt>
                <c:pt idx="7">
                  <c:v>17546</c:v>
                </c:pt>
                <c:pt idx="8">
                  <c:v>16362</c:v>
                </c:pt>
                <c:pt idx="9">
                  <c:v>15275</c:v>
                </c:pt>
                <c:pt idx="10">
                  <c:v>14178</c:v>
                </c:pt>
                <c:pt idx="11">
                  <c:v>13695</c:v>
                </c:pt>
                <c:pt idx="12">
                  <c:v>13524</c:v>
                </c:pt>
                <c:pt idx="13">
                  <c:v>13567</c:v>
                </c:pt>
                <c:pt idx="14">
                  <c:v>13620</c:v>
                </c:pt>
                <c:pt idx="15">
                  <c:v>13753</c:v>
                </c:pt>
                <c:pt idx="16">
                  <c:v>13821</c:v>
                </c:pt>
                <c:pt idx="17">
                  <c:v>14010</c:v>
                </c:pt>
                <c:pt idx="18">
                  <c:v>14229</c:v>
                </c:pt>
                <c:pt idx="19">
                  <c:v>14512</c:v>
                </c:pt>
                <c:pt idx="20">
                  <c:v>15361</c:v>
                </c:pt>
                <c:pt idx="21">
                  <c:v>16132</c:v>
                </c:pt>
                <c:pt idx="22">
                  <c:v>16926</c:v>
                </c:pt>
                <c:pt idx="23">
                  <c:v>17481</c:v>
                </c:pt>
                <c:pt idx="24">
                  <c:v>17149</c:v>
                </c:pt>
                <c:pt idx="25">
                  <c:v>16616</c:v>
                </c:pt>
                <c:pt idx="26">
                  <c:v>16046</c:v>
                </c:pt>
                <c:pt idx="27">
                  <c:v>15465</c:v>
                </c:pt>
                <c:pt idx="28">
                  <c:v>15489</c:v>
                </c:pt>
                <c:pt idx="29">
                  <c:v>15802</c:v>
                </c:pt>
                <c:pt idx="30">
                  <c:v>15987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694-4493-B66B-E235FBC320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706176"/>
        <c:axId val="144720256"/>
      </c:lineChart>
      <c:catAx>
        <c:axId val="14470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4720256"/>
        <c:crosses val="autoZero"/>
        <c:auto val="1"/>
        <c:lblAlgn val="ctr"/>
        <c:lblOffset val="100"/>
        <c:noMultiLvlLbl val="0"/>
      </c:catAx>
      <c:valAx>
        <c:axId val="144720256"/>
        <c:scaling>
          <c:orientation val="minMax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Počet žáků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470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Žáci v 1. ročníku středních</a:t>
            </a:r>
            <a:r>
              <a:rPr lang="cs-CZ" baseline="0"/>
              <a:t> škol v Libereckém kraji</a:t>
            </a:r>
            <a:endParaRPr lang="cs-CZ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SS_1_rocniky!$B$12</c:f>
              <c:strCache>
                <c:ptCount val="1"/>
                <c:pt idx="0">
                  <c:v>1. ROČNÍK DENNÍ FORMY VZDĚLÁVÁNÍ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SS_1_rocniky!$C$11:$J$11</c:f>
              <c:strCache>
                <c:ptCount val="8"/>
                <c:pt idx="1">
                  <c:v>2015/2016</c:v>
                </c:pt>
                <c:pt idx="2">
                  <c:v>2016/2017</c:v>
                </c:pt>
                <c:pt idx="3">
                  <c:v>2017/2018</c:v>
                </c:pt>
                <c:pt idx="4">
                  <c:v>2018/2019</c:v>
                </c:pt>
                <c:pt idx="5">
                  <c:v>2019/2020</c:v>
                </c:pt>
                <c:pt idx="6">
                  <c:v>2020/2021</c:v>
                </c:pt>
                <c:pt idx="7">
                  <c:v>2021/2022</c:v>
                </c:pt>
              </c:strCache>
            </c:strRef>
          </c:cat>
          <c:val>
            <c:numRef>
              <c:f>SS_1_rocniky!$C$12:$J$12</c:f>
              <c:numCache>
                <c:formatCode>General</c:formatCode>
                <c:ptCount val="8"/>
                <c:pt idx="1">
                  <c:v>4193</c:v>
                </c:pt>
                <c:pt idx="2">
                  <c:v>4058</c:v>
                </c:pt>
                <c:pt idx="3">
                  <c:v>4064</c:v>
                </c:pt>
                <c:pt idx="4">
                  <c:v>4199</c:v>
                </c:pt>
                <c:pt idx="5">
                  <c:v>4267</c:v>
                </c:pt>
                <c:pt idx="6">
                  <c:v>4313</c:v>
                </c:pt>
                <c:pt idx="7">
                  <c:v>4448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C8-4181-9C0F-3F403122932C}"/>
            </c:ext>
          </c:extLst>
        </c:ser>
        <c:ser>
          <c:idx val="1"/>
          <c:order val="1"/>
          <c:tx>
            <c:strRef>
              <c:f>SS_1_rocniky!$B$13</c:f>
              <c:strCache>
                <c:ptCount val="1"/>
                <c:pt idx="0">
                  <c:v>POČET ŽÁKŮ V 1. ROČNÍKU PODPOROVANÝCH OBORŮ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SS_1_rocniky!$C$11:$J$11</c:f>
              <c:strCache>
                <c:ptCount val="8"/>
                <c:pt idx="1">
                  <c:v>2015/2016</c:v>
                </c:pt>
                <c:pt idx="2">
                  <c:v>2016/2017</c:v>
                </c:pt>
                <c:pt idx="3">
                  <c:v>2017/2018</c:v>
                </c:pt>
                <c:pt idx="4">
                  <c:v>2018/2019</c:v>
                </c:pt>
                <c:pt idx="5">
                  <c:v>2019/2020</c:v>
                </c:pt>
                <c:pt idx="6">
                  <c:v>2020/2021</c:v>
                </c:pt>
                <c:pt idx="7">
                  <c:v>2021/2022</c:v>
                </c:pt>
              </c:strCache>
            </c:strRef>
          </c:cat>
          <c:val>
            <c:numRef>
              <c:f>SS_1_rocniky!$C$13:$J$13</c:f>
              <c:numCache>
                <c:formatCode>General</c:formatCode>
                <c:ptCount val="8"/>
                <c:pt idx="1">
                  <c:v>486</c:v>
                </c:pt>
                <c:pt idx="2">
                  <c:v>552</c:v>
                </c:pt>
                <c:pt idx="3">
                  <c:v>525</c:v>
                </c:pt>
                <c:pt idx="4">
                  <c:v>521</c:v>
                </c:pt>
                <c:pt idx="5">
                  <c:v>602</c:v>
                </c:pt>
                <c:pt idx="6">
                  <c:v>558</c:v>
                </c:pt>
                <c:pt idx="7">
                  <c:v>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C8-4181-9C0F-3F40312293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5946040"/>
        <c:axId val="545945384"/>
      </c:barChart>
      <c:lineChart>
        <c:grouping val="standard"/>
        <c:varyColors val="0"/>
        <c:ser>
          <c:idx val="2"/>
          <c:order val="2"/>
          <c:tx>
            <c:strRef>
              <c:f>SS_1_rocniky!$B$14</c:f>
              <c:strCache>
                <c:ptCount val="1"/>
                <c:pt idx="0">
                  <c:v>PODÍL ŽÁKŮ V 1. ROČNÍKU PODPOROVANÝCH OBORŮ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SS_1_rocniky!$C$11:$J$11</c:f>
              <c:strCache>
                <c:ptCount val="8"/>
                <c:pt idx="1">
                  <c:v>2015/2016</c:v>
                </c:pt>
                <c:pt idx="2">
                  <c:v>2016/2017</c:v>
                </c:pt>
                <c:pt idx="3">
                  <c:v>2017/2018</c:v>
                </c:pt>
                <c:pt idx="4">
                  <c:v>2018/2019</c:v>
                </c:pt>
                <c:pt idx="5">
                  <c:v>2019/2020</c:v>
                </c:pt>
                <c:pt idx="6">
                  <c:v>2020/2021</c:v>
                </c:pt>
                <c:pt idx="7">
                  <c:v>2021/2022</c:v>
                </c:pt>
              </c:strCache>
            </c:strRef>
          </c:cat>
          <c:val>
            <c:numRef>
              <c:f>SS_1_rocniky!$C$14:$J$14</c:f>
              <c:numCache>
                <c:formatCode>0%</c:formatCode>
                <c:ptCount val="8"/>
                <c:pt idx="1">
                  <c:v>0.11590746482232292</c:v>
                </c:pt>
                <c:pt idx="2">
                  <c:v>0.13602759980285856</c:v>
                </c:pt>
                <c:pt idx="3">
                  <c:v>0.12918307086614172</c:v>
                </c:pt>
                <c:pt idx="4">
                  <c:v>0.12407716122886402</c:v>
                </c:pt>
                <c:pt idx="5">
                  <c:v>0.14108272791188189</c:v>
                </c:pt>
                <c:pt idx="6">
                  <c:v>0.12937630419661489</c:v>
                </c:pt>
                <c:pt idx="7">
                  <c:v>0.11870503597122302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25C8-4181-9C0F-3F40312293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5935872"/>
        <c:axId val="545939808"/>
      </c:lineChart>
      <c:catAx>
        <c:axId val="54594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5945384"/>
        <c:crosses val="autoZero"/>
        <c:auto val="1"/>
        <c:lblAlgn val="ctr"/>
        <c:lblOffset val="100"/>
        <c:noMultiLvlLbl val="0"/>
      </c:catAx>
      <c:valAx>
        <c:axId val="545945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Počet</a:t>
                </a:r>
                <a:r>
                  <a:rPr lang="cs-CZ" baseline="0"/>
                  <a:t> žáků</a:t>
                </a:r>
                <a:endParaRPr lang="cs-CZ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5946040"/>
        <c:crosses val="autoZero"/>
        <c:crossBetween val="between"/>
      </c:valAx>
      <c:valAx>
        <c:axId val="5459398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/>
                  <a:t>Podíl žáků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0.0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5935872"/>
        <c:crosses val="max"/>
        <c:crossBetween val="between"/>
      </c:valAx>
      <c:catAx>
        <c:axId val="5459358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459398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23219942334795E-2"/>
          <c:y val="5.5776892430278883E-2"/>
          <c:w val="0.92308961379827525"/>
          <c:h val="0.780876494023904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List3!$K$9</c:f>
              <c:strCache>
                <c:ptCount val="1"/>
                <c:pt idx="0">
                  <c:v>fyzických osob v ZŠ</c:v>
                </c:pt>
              </c:strCache>
            </c:strRef>
          </c:tx>
          <c:invertIfNegative val="0"/>
          <c:cat>
            <c:strRef>
              <c:f>List3!$M$6:$R$6</c:f>
              <c:strCache>
                <c:ptCount val="6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  <c:pt idx="5">
                  <c:v>2021/2022</c:v>
                </c:pt>
              </c:strCache>
            </c:strRef>
          </c:cat>
          <c:val>
            <c:numRef>
              <c:f>List3!$M$9:$R$9</c:f>
              <c:numCache>
                <c:formatCode>0</c:formatCode>
                <c:ptCount val="6"/>
                <c:pt idx="0">
                  <c:v>289</c:v>
                </c:pt>
                <c:pt idx="1">
                  <c:v>483</c:v>
                </c:pt>
                <c:pt idx="2">
                  <c:v>633</c:v>
                </c:pt>
                <c:pt idx="3">
                  <c:v>769</c:v>
                </c:pt>
                <c:pt idx="4">
                  <c:v>856</c:v>
                </c:pt>
                <c:pt idx="5">
                  <c:v>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B6-4A16-BDA9-6022AD6A18CB}"/>
            </c:ext>
          </c:extLst>
        </c:ser>
        <c:ser>
          <c:idx val="1"/>
          <c:order val="1"/>
          <c:tx>
            <c:strRef>
              <c:f>List3!$K$10</c:f>
              <c:strCache>
                <c:ptCount val="1"/>
                <c:pt idx="0">
                  <c:v>přepočtené úvazky v ZŠ</c:v>
                </c:pt>
              </c:strCache>
            </c:strRef>
          </c:tx>
          <c:invertIfNegative val="0"/>
          <c:cat>
            <c:strRef>
              <c:f>List3!$M$6:$R$6</c:f>
              <c:strCache>
                <c:ptCount val="6"/>
                <c:pt idx="0">
                  <c:v>2016/2017</c:v>
                </c:pt>
                <c:pt idx="1">
                  <c:v>2017/2018</c:v>
                </c:pt>
                <c:pt idx="2">
                  <c:v>2018/2019</c:v>
                </c:pt>
                <c:pt idx="3">
                  <c:v>2019/2020</c:v>
                </c:pt>
                <c:pt idx="4">
                  <c:v>2020/2021</c:v>
                </c:pt>
                <c:pt idx="5">
                  <c:v>2021/2022</c:v>
                </c:pt>
              </c:strCache>
            </c:strRef>
          </c:cat>
          <c:val>
            <c:numRef>
              <c:f>List3!$M$10:$R$10</c:f>
              <c:numCache>
                <c:formatCode>0.00</c:formatCode>
                <c:ptCount val="6"/>
                <c:pt idx="0">
                  <c:v>175.53</c:v>
                </c:pt>
                <c:pt idx="1">
                  <c:v>302.79000000000002</c:v>
                </c:pt>
                <c:pt idx="2">
                  <c:v>387.6</c:v>
                </c:pt>
                <c:pt idx="3">
                  <c:v>493.85</c:v>
                </c:pt>
                <c:pt idx="4">
                  <c:v>551.92999999999995</c:v>
                </c:pt>
                <c:pt idx="5">
                  <c:v>656.54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B6-4A16-BDA9-6022AD6A18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673046488"/>
        <c:axId val="1"/>
      </c:barChart>
      <c:catAx>
        <c:axId val="673046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C0C0C0"/>
            </a:solidFill>
            <a:prstDash val="sysDash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cs-CZ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cs-CZ"/>
                  <a:t>Počet asistentů pedagoga</a:t>
                </a:r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spPr>
          <a:ln w="3175">
            <a:solidFill>
              <a:srgbClr val="C0C0C0"/>
            </a:solidFill>
            <a:prstDash val="sysDash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cs-CZ"/>
          </a:p>
        </c:txPr>
        <c:crossAx val="673046488"/>
        <c:crosses val="autoZero"/>
        <c:crossBetween val="between"/>
      </c:valAx>
      <c:spPr>
        <a:noFill/>
        <a:ln w="12700">
          <a:solidFill>
            <a:srgbClr val="C0C0C0"/>
          </a:solidFill>
          <a:prstDash val="sysDash"/>
        </a:ln>
      </c:spPr>
    </c:plotArea>
    <c:legend>
      <c:legendPos val="b"/>
      <c:layout>
        <c:manualLayout>
          <c:xMode val="edge"/>
          <c:yMode val="edge"/>
          <c:x val="0.37511717931810246"/>
          <c:y val="0.90931673252034828"/>
          <c:w val="0.24666868365592232"/>
          <c:h val="7.1173143068307798E-2"/>
        </c:manualLayout>
      </c:layout>
      <c:overlay val="0"/>
      <c:txPr>
        <a:bodyPr/>
        <a:lstStyle/>
        <a:p>
          <a:pPr>
            <a:defRPr sz="735" b="0" i="0" u="none" strike="noStrike" baseline="0">
              <a:solidFill>
                <a:srgbClr val="000000"/>
              </a:solidFill>
              <a:latin typeface="Tahoma"/>
              <a:ea typeface="Tahoma"/>
              <a:cs typeface="Tahoma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Tahoma"/>
          <a:ea typeface="Tahoma"/>
          <a:cs typeface="Tahoma"/>
        </a:defRPr>
      </a:pPr>
      <a:endParaRPr lang="cs-CZ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27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581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805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79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0222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83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63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75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975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098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414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9BB51-C08E-4422-BC77-D38B5002299A}" type="datetimeFigureOut">
              <a:rPr lang="cs-CZ" smtClean="0"/>
              <a:t>22.09.2022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923C2-919E-447A-A8C4-ACE09ADC1FA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36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711624" y="2492897"/>
            <a:ext cx="7628384" cy="1470025"/>
          </a:xfrm>
        </p:spPr>
        <p:txBody>
          <a:bodyPr>
            <a:noAutofit/>
          </a:bodyPr>
          <a:lstStyle/>
          <a:p>
            <a:r>
              <a:rPr lang="cs-CZ" sz="4800" b="1" dirty="0">
                <a:solidFill>
                  <a:schemeClr val="accent1"/>
                </a:solidFill>
              </a:rPr>
              <a:t>Porada ředitelů škol a školských zařízení zřizovaných Libereckým krajem</a:t>
            </a:r>
          </a:p>
        </p:txBody>
      </p:sp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Žáci se speciálními vzdělávacími potřebami v základních školách podle znevýhodnění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529191"/>
              </p:ext>
            </p:extLst>
          </p:nvPr>
        </p:nvGraphicFramePr>
        <p:xfrm>
          <a:off x="1362271" y="3047998"/>
          <a:ext cx="9657180" cy="17106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63560">
                  <a:extLst>
                    <a:ext uri="{9D8B030D-6E8A-4147-A177-3AD203B41FA5}">
                      <a16:colId xmlns:a16="http://schemas.microsoft.com/office/drawing/2014/main" val="1501770573"/>
                    </a:ext>
                  </a:extLst>
                </a:gridCol>
                <a:gridCol w="1082270">
                  <a:extLst>
                    <a:ext uri="{9D8B030D-6E8A-4147-A177-3AD203B41FA5}">
                      <a16:colId xmlns:a16="http://schemas.microsoft.com/office/drawing/2014/main" val="960829497"/>
                    </a:ext>
                  </a:extLst>
                </a:gridCol>
                <a:gridCol w="1082270">
                  <a:extLst>
                    <a:ext uri="{9D8B030D-6E8A-4147-A177-3AD203B41FA5}">
                      <a16:colId xmlns:a16="http://schemas.microsoft.com/office/drawing/2014/main" val="835797523"/>
                    </a:ext>
                  </a:extLst>
                </a:gridCol>
                <a:gridCol w="1082270">
                  <a:extLst>
                    <a:ext uri="{9D8B030D-6E8A-4147-A177-3AD203B41FA5}">
                      <a16:colId xmlns:a16="http://schemas.microsoft.com/office/drawing/2014/main" val="3312923620"/>
                    </a:ext>
                  </a:extLst>
                </a:gridCol>
                <a:gridCol w="1082270">
                  <a:extLst>
                    <a:ext uri="{9D8B030D-6E8A-4147-A177-3AD203B41FA5}">
                      <a16:colId xmlns:a16="http://schemas.microsoft.com/office/drawing/2014/main" val="71656139"/>
                    </a:ext>
                  </a:extLst>
                </a:gridCol>
                <a:gridCol w="1082270">
                  <a:extLst>
                    <a:ext uri="{9D8B030D-6E8A-4147-A177-3AD203B41FA5}">
                      <a16:colId xmlns:a16="http://schemas.microsoft.com/office/drawing/2014/main" val="4180081541"/>
                    </a:ext>
                  </a:extLst>
                </a:gridCol>
                <a:gridCol w="1082270">
                  <a:extLst>
                    <a:ext uri="{9D8B030D-6E8A-4147-A177-3AD203B41FA5}">
                      <a16:colId xmlns:a16="http://schemas.microsoft.com/office/drawing/2014/main" val="824806162"/>
                    </a:ext>
                  </a:extLst>
                </a:gridCol>
              </a:tblGrid>
              <a:tr h="4276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1" u="none" strike="noStrike" dirty="0">
                          <a:effectLst/>
                        </a:rPr>
                        <a:t>Žáci se SVP v ZŠ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2016/2017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2017/2018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2018/2019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2019/2020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2020/2021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u="none" strike="noStrike" dirty="0">
                          <a:effectLst/>
                        </a:rPr>
                        <a:t>2021/2022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797520927"/>
                  </a:ext>
                </a:extLst>
              </a:tr>
              <a:tr h="42765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se zdrav. postižením (§ 16 odst. 9 ŠZ)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3582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4202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4482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5232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5305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5320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495541321"/>
                  </a:ext>
                </a:extLst>
              </a:tr>
              <a:tr h="42765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s jiným zdrav. znevýhodněním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58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593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1121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1297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1247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1300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037693671"/>
                  </a:ext>
                </a:extLst>
              </a:tr>
              <a:tr h="427654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odlišné kulturní a životní podmínky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147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455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620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689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763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739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29269022"/>
                  </a:ext>
                </a:extLst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1362271" y="5504679"/>
            <a:ext cx="5663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Zdroj: Výkaz o základní škole k 30. 9. v daném školním roce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4225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Žáci se speciálními vzdělávacími potřebami a žáci nadaní v základních školách celkem</a:t>
            </a:r>
          </a:p>
        </p:txBody>
      </p:sp>
      <p:sp>
        <p:nvSpPr>
          <p:cNvPr id="6" name="Obdélník 5"/>
          <p:cNvSpPr/>
          <p:nvPr/>
        </p:nvSpPr>
        <p:spPr>
          <a:xfrm>
            <a:off x="3264102" y="5784598"/>
            <a:ext cx="5663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Zdroj: Výkaz o základní škole k 30. 9. v daném školním roce</a:t>
            </a:r>
            <a:r>
              <a:rPr lang="cs-CZ" dirty="0"/>
              <a:t> </a:t>
            </a:r>
          </a:p>
        </p:txBody>
      </p:sp>
      <p:sp>
        <p:nvSpPr>
          <p:cNvPr id="7" name="Obdélník 6"/>
          <p:cNvSpPr/>
          <p:nvPr/>
        </p:nvSpPr>
        <p:spPr>
          <a:xfrm>
            <a:off x="3264101" y="6153930"/>
            <a:ext cx="6568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Pozn.: Každý žák je započítán pouze jednou bez ohledu na počet SVP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9445" y="1746926"/>
            <a:ext cx="6133108" cy="385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53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3C0F4D-5F34-799E-BAFB-8B699373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60537"/>
          </a:xfrm>
        </p:spPr>
        <p:txBody>
          <a:bodyPr/>
          <a:lstStyle/>
          <a:p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A82CC609-9FF7-4765-482B-2044F576A5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658861"/>
              </p:ext>
            </p:extLst>
          </p:nvPr>
        </p:nvGraphicFramePr>
        <p:xfrm>
          <a:off x="838200" y="365125"/>
          <a:ext cx="10515600" cy="20029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83076">
                  <a:extLst>
                    <a:ext uri="{9D8B030D-6E8A-4147-A177-3AD203B41FA5}">
                      <a16:colId xmlns:a16="http://schemas.microsoft.com/office/drawing/2014/main" val="2518024847"/>
                    </a:ext>
                  </a:extLst>
                </a:gridCol>
                <a:gridCol w="2932524">
                  <a:extLst>
                    <a:ext uri="{9D8B030D-6E8A-4147-A177-3AD203B41FA5}">
                      <a16:colId xmlns:a16="http://schemas.microsoft.com/office/drawing/2014/main" val="3620397242"/>
                    </a:ext>
                  </a:extLst>
                </a:gridCol>
              </a:tblGrid>
              <a:tr h="39451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  <a:latin typeface="+mj-lt"/>
                        </a:rPr>
                        <a:t>Statistika OAMP, MVČR, k 2.9.2022, území Libereckého kraje</a:t>
                      </a:r>
                      <a:endParaRPr lang="cs-CZ" sz="1800" b="1" i="0" u="none" strike="noStrike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68780955"/>
                  </a:ext>
                </a:extLst>
              </a:tr>
              <a:tr h="39451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>
                          <a:effectLst/>
                          <a:latin typeface="+mj-lt"/>
                        </a:rPr>
                        <a:t>Věková kohorta</a:t>
                      </a:r>
                      <a:endParaRPr lang="cs-CZ" sz="1800" b="1" i="0" u="none" strike="noStrike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u="none" strike="noStrike" dirty="0">
                          <a:effectLst/>
                          <a:latin typeface="+mj-lt"/>
                        </a:rPr>
                        <a:t>Počet dětí - cizinců *</a:t>
                      </a:r>
                      <a:endParaRPr lang="cs-CZ" sz="1800" b="1" i="0" u="none" strike="noStrike" dirty="0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05197837"/>
                  </a:ext>
                </a:extLst>
              </a:tr>
              <a:tr h="424866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  <a:latin typeface="+mj-lt"/>
                        </a:rPr>
                        <a:t>Věk 3-5,99 let</a:t>
                      </a:r>
                      <a:endParaRPr lang="cs-CZ" sz="1800" b="0" i="0" u="none" strike="noStrike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  <a:latin typeface="+mj-lt"/>
                        </a:rPr>
                        <a:t>819</a:t>
                      </a:r>
                      <a:endParaRPr lang="cs-CZ" sz="1800" b="0" i="0" u="none" strike="noStrike" dirty="0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54575178"/>
                  </a:ext>
                </a:extLst>
              </a:tr>
              <a:tr h="39451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  <a:latin typeface="+mj-lt"/>
                        </a:rPr>
                        <a:t>Věk 6-14,99 let</a:t>
                      </a:r>
                      <a:endParaRPr lang="cs-CZ" sz="1800" b="0" i="0" u="none" strike="noStrike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  <a:latin typeface="+mj-lt"/>
                        </a:rPr>
                        <a:t>3182</a:t>
                      </a:r>
                      <a:endParaRPr lang="cs-CZ" sz="1800" b="0" i="0" u="none" strike="noStrike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61881959"/>
                  </a:ext>
                </a:extLst>
              </a:tr>
              <a:tr h="394517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  <a:latin typeface="+mj-lt"/>
                        </a:rPr>
                        <a:t>Věk 15-17,99 let</a:t>
                      </a:r>
                      <a:endParaRPr lang="cs-CZ" sz="1800" b="0" i="0" u="none" strike="noStrike" dirty="0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  <a:latin typeface="+mj-lt"/>
                        </a:rPr>
                        <a:t>1130</a:t>
                      </a:r>
                      <a:endParaRPr lang="cs-CZ" sz="1800" b="0" i="0" u="none" strike="noStrike" dirty="0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4683370"/>
                  </a:ext>
                </a:extLst>
              </a:tr>
            </a:tbl>
          </a:graphicData>
        </a:graphic>
      </p:graphicFrame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918AEF49-8DD9-309D-2036-4CB7D9EDB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021504"/>
              </p:ext>
            </p:extLst>
          </p:nvPr>
        </p:nvGraphicFramePr>
        <p:xfrm>
          <a:off x="838200" y="3821722"/>
          <a:ext cx="10515599" cy="2284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87298">
                  <a:extLst>
                    <a:ext uri="{9D8B030D-6E8A-4147-A177-3AD203B41FA5}">
                      <a16:colId xmlns:a16="http://schemas.microsoft.com/office/drawing/2014/main" val="902774105"/>
                    </a:ext>
                  </a:extLst>
                </a:gridCol>
                <a:gridCol w="2077383">
                  <a:extLst>
                    <a:ext uri="{9D8B030D-6E8A-4147-A177-3AD203B41FA5}">
                      <a16:colId xmlns:a16="http://schemas.microsoft.com/office/drawing/2014/main" val="795633733"/>
                    </a:ext>
                  </a:extLst>
                </a:gridCol>
                <a:gridCol w="2150918">
                  <a:extLst>
                    <a:ext uri="{9D8B030D-6E8A-4147-A177-3AD203B41FA5}">
                      <a16:colId xmlns:a16="http://schemas.microsoft.com/office/drawing/2014/main" val="1754553244"/>
                    </a:ext>
                  </a:extLst>
                </a:gridCol>
              </a:tblGrid>
              <a:tr h="72592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  <a:latin typeface="+mj-lt"/>
                        </a:rPr>
                        <a:t>Škola</a:t>
                      </a:r>
                      <a:endParaRPr lang="cs-CZ" sz="1800" b="1" i="0" u="none" strike="noStrike" dirty="0">
                        <a:effectLst/>
                        <a:latin typeface="+mj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Počet dětí, žáků *</a:t>
                      </a:r>
                      <a:endParaRPr lang="cs-CZ" sz="1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Podíl ze statistik </a:t>
                      </a:r>
                      <a:endParaRPr lang="cs-CZ" sz="1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14614905"/>
                  </a:ext>
                </a:extLst>
              </a:tr>
              <a:tr h="525672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Mateřská škola</a:t>
                      </a:r>
                      <a:endParaRPr lang="cs-CZ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363</a:t>
                      </a:r>
                      <a:endParaRPr lang="cs-CZ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44%</a:t>
                      </a:r>
                      <a:endParaRPr lang="cs-CZ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99731072"/>
                  </a:ext>
                </a:extLst>
              </a:tr>
              <a:tr h="55070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Základní škola</a:t>
                      </a:r>
                      <a:endParaRPr lang="cs-CZ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2097</a:t>
                      </a:r>
                      <a:endParaRPr lang="cs-CZ" sz="18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66%</a:t>
                      </a:r>
                      <a:endParaRPr lang="cs-CZ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55830366"/>
                  </a:ext>
                </a:extLst>
              </a:tr>
              <a:tr h="482133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>
                          <a:effectLst/>
                        </a:rPr>
                        <a:t>Střední škola</a:t>
                      </a:r>
                      <a:endParaRPr lang="cs-CZ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141</a:t>
                      </a:r>
                      <a:endParaRPr lang="cs-CZ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12%</a:t>
                      </a:r>
                      <a:endParaRPr lang="cs-CZ" sz="1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1655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940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3C0F4D-5F34-799E-BAFB-8B6993733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7F926A02-4380-1595-AE95-60A74D4DD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402644"/>
              </p:ext>
            </p:extLst>
          </p:nvPr>
        </p:nvGraphicFramePr>
        <p:xfrm>
          <a:off x="633046" y="365125"/>
          <a:ext cx="11019688" cy="58121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46579">
                  <a:extLst>
                    <a:ext uri="{9D8B030D-6E8A-4147-A177-3AD203B41FA5}">
                      <a16:colId xmlns:a16="http://schemas.microsoft.com/office/drawing/2014/main" val="2154848396"/>
                    </a:ext>
                  </a:extLst>
                </a:gridCol>
                <a:gridCol w="767155">
                  <a:extLst>
                    <a:ext uri="{9D8B030D-6E8A-4147-A177-3AD203B41FA5}">
                      <a16:colId xmlns:a16="http://schemas.microsoft.com/office/drawing/2014/main" val="353549856"/>
                    </a:ext>
                  </a:extLst>
                </a:gridCol>
                <a:gridCol w="767155">
                  <a:extLst>
                    <a:ext uri="{9D8B030D-6E8A-4147-A177-3AD203B41FA5}">
                      <a16:colId xmlns:a16="http://schemas.microsoft.com/office/drawing/2014/main" val="1087918865"/>
                    </a:ext>
                  </a:extLst>
                </a:gridCol>
                <a:gridCol w="767155">
                  <a:extLst>
                    <a:ext uri="{9D8B030D-6E8A-4147-A177-3AD203B41FA5}">
                      <a16:colId xmlns:a16="http://schemas.microsoft.com/office/drawing/2014/main" val="366438031"/>
                    </a:ext>
                  </a:extLst>
                </a:gridCol>
                <a:gridCol w="767155">
                  <a:extLst>
                    <a:ext uri="{9D8B030D-6E8A-4147-A177-3AD203B41FA5}">
                      <a16:colId xmlns:a16="http://schemas.microsoft.com/office/drawing/2014/main" val="3372341678"/>
                    </a:ext>
                  </a:extLst>
                </a:gridCol>
                <a:gridCol w="767155">
                  <a:extLst>
                    <a:ext uri="{9D8B030D-6E8A-4147-A177-3AD203B41FA5}">
                      <a16:colId xmlns:a16="http://schemas.microsoft.com/office/drawing/2014/main" val="3540630624"/>
                    </a:ext>
                  </a:extLst>
                </a:gridCol>
                <a:gridCol w="951512">
                  <a:extLst>
                    <a:ext uri="{9D8B030D-6E8A-4147-A177-3AD203B41FA5}">
                      <a16:colId xmlns:a16="http://schemas.microsoft.com/office/drawing/2014/main" val="1218033885"/>
                    </a:ext>
                  </a:extLst>
                </a:gridCol>
                <a:gridCol w="767155">
                  <a:extLst>
                    <a:ext uri="{9D8B030D-6E8A-4147-A177-3AD203B41FA5}">
                      <a16:colId xmlns:a16="http://schemas.microsoft.com/office/drawing/2014/main" val="4282668668"/>
                    </a:ext>
                  </a:extLst>
                </a:gridCol>
                <a:gridCol w="767155">
                  <a:extLst>
                    <a:ext uri="{9D8B030D-6E8A-4147-A177-3AD203B41FA5}">
                      <a16:colId xmlns:a16="http://schemas.microsoft.com/office/drawing/2014/main" val="4185296086"/>
                    </a:ext>
                  </a:extLst>
                </a:gridCol>
                <a:gridCol w="951512">
                  <a:extLst>
                    <a:ext uri="{9D8B030D-6E8A-4147-A177-3AD203B41FA5}">
                      <a16:colId xmlns:a16="http://schemas.microsoft.com/office/drawing/2014/main" val="953341316"/>
                    </a:ext>
                  </a:extLst>
                </a:gridCol>
              </a:tblGrid>
              <a:tr h="667568">
                <a:tc>
                  <a:txBody>
                    <a:bodyPr/>
                    <a:lstStyle/>
                    <a:p>
                      <a:pPr algn="l" fontAlgn="b"/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 dirty="0">
                          <a:effectLst/>
                        </a:rPr>
                        <a:t>Mateřské školy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Základní školy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 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Střední školy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 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81440499"/>
                  </a:ext>
                </a:extLst>
              </a:tr>
              <a:tr h="121335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 dirty="0">
                          <a:effectLst/>
                        </a:rPr>
                        <a:t>ORP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u="none" strike="noStrike">
                          <a:effectLst/>
                        </a:rPr>
                        <a:t>Zapsaní do MŠ *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u="none" strike="noStrike" dirty="0">
                          <a:effectLst/>
                        </a:rPr>
                        <a:t>OAMP 3-5,99 let **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u="none" strike="noStrike" dirty="0">
                          <a:effectLst/>
                        </a:rPr>
                        <a:t>Podíl zapsaných do MŠ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u="none" strike="noStrike" dirty="0">
                          <a:effectLst/>
                        </a:rPr>
                        <a:t>Zapsaní do ZŠ *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u="none" strike="noStrike" dirty="0">
                          <a:effectLst/>
                        </a:rPr>
                        <a:t>OAMP 6-14,96 let **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u="none" strike="noStrike" dirty="0">
                          <a:effectLst/>
                        </a:rPr>
                        <a:t>Podíl zapsaných do ZŠ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u="none" strike="noStrike" dirty="0">
                          <a:effectLst/>
                        </a:rPr>
                        <a:t>Zapsaní do SŠ *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u="none" strike="noStrike" dirty="0">
                          <a:effectLst/>
                        </a:rPr>
                        <a:t>OAMP 15-17,99 let **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1" u="none" strike="noStrike" dirty="0">
                          <a:effectLst/>
                        </a:rPr>
                        <a:t>Podíl zapsaných do SŠ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vert="vert270" anchor="b"/>
                </a:tc>
                <a:extLst>
                  <a:ext uri="{0D108BD9-81ED-4DB2-BD59-A6C34878D82A}">
                    <a16:rowId xmlns:a16="http://schemas.microsoft.com/office/drawing/2014/main" val="3160549343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Česká Lípa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72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130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55%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270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476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57%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24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138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17%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4538587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Frýdlant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22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29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76%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91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105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87%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46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11%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20320976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Jablonec nad Nisou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125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60%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278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65%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16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171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9%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38175769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Jilemnice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30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73%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108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177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61%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92072392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Liberec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84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321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26%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865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1256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69%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49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451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11%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18100351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Nový Bor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24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27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89%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67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110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61%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33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61662321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Semily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27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56%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74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122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61%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12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48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25%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40919620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Tanvald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46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33%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137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228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60%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64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39500197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Turnov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53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28%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152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212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72%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33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82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40%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20792955"/>
                  </a:ext>
                </a:extLst>
              </a:tr>
              <a:tr h="356036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>
                          <a:effectLst/>
                        </a:rPr>
                        <a:t>Železný Brod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20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55%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55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77%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26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4%</a:t>
                      </a:r>
                      <a:endParaRPr lang="cs-CZ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48548026"/>
                  </a:ext>
                </a:extLst>
              </a:tr>
              <a:tr h="370871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 dirty="0">
                          <a:effectLst/>
                        </a:rPr>
                        <a:t>Celkem LK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363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819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44%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2097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3182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66%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141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1130</a:t>
                      </a:r>
                      <a:endParaRPr lang="cs-CZ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 dirty="0">
                          <a:effectLst/>
                        </a:rPr>
                        <a:t>12%</a:t>
                      </a:r>
                      <a:endParaRPr lang="cs-CZ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74012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79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F74269-9014-0243-9910-BAC1A05D6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dirty="0"/>
              <a:t>Duální vzdělávání </a:t>
            </a:r>
            <a:br>
              <a:rPr lang="cs-CZ" dirty="0"/>
            </a:br>
            <a:br>
              <a:rPr lang="cs-CZ" dirty="0"/>
            </a:br>
            <a:r>
              <a:rPr lang="cs-CZ" dirty="0"/>
              <a:t>informace a závěry z odborného vzdělávání v Lichtenštejnsku</a:t>
            </a:r>
          </a:p>
        </p:txBody>
      </p:sp>
    </p:spTree>
    <p:extLst>
      <p:ext uri="{BB962C8B-B14F-4D97-AF65-F5344CB8AC3E}">
        <p14:creationId xmlns:p14="http://schemas.microsoft.com/office/powerpoint/2010/main" val="4077386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b"/>
          <a:lstStyle/>
          <a:p>
            <a:pPr marL="0" indent="0" algn="ctr">
              <a:buNone/>
            </a:pPr>
            <a:r>
              <a:rPr lang="cs-CZ" sz="4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Děkuji </a:t>
            </a:r>
            <a:r>
              <a:rPr lang="cs-CZ" sz="48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za </a:t>
            </a:r>
            <a:r>
              <a:rPr lang="cs-CZ" sz="4800" b="1">
                <a:solidFill>
                  <a:schemeClr val="tx2">
                    <a:lumMod val="75000"/>
                  </a:schemeClr>
                </a:solidFill>
                <a:latin typeface="+mj-lt"/>
              </a:rPr>
              <a:t>Vaši pozornost</a:t>
            </a:r>
            <a:endParaRPr lang="cs-CZ" sz="48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r">
              <a:buNone/>
            </a:pPr>
            <a:endParaRPr lang="cs-CZ" dirty="0"/>
          </a:p>
          <a:p>
            <a:pPr marL="0" indent="0" algn="r">
              <a:buNone/>
            </a:pPr>
            <a:endParaRPr lang="cs-CZ" dirty="0"/>
          </a:p>
          <a:p>
            <a:pPr marL="0" indent="0" algn="r">
              <a:buNone/>
            </a:pPr>
            <a:endParaRPr lang="cs-CZ" dirty="0"/>
          </a:p>
          <a:p>
            <a:pPr marL="0" indent="0" algn="r">
              <a:buNone/>
            </a:pPr>
            <a:endParaRPr lang="cs-CZ" dirty="0"/>
          </a:p>
          <a:p>
            <a:pPr marL="0" indent="0" algn="r">
              <a:buNone/>
            </a:pPr>
            <a:r>
              <a:rPr lang="cs-CZ" dirty="0"/>
              <a:t>Jiřina Princová</a:t>
            </a:r>
          </a:p>
          <a:p>
            <a:pPr marL="0" indent="0" algn="r">
              <a:buNone/>
            </a:pPr>
            <a:r>
              <a:rPr lang="cs-CZ" sz="1400" dirty="0"/>
              <a:t>485 226 647 I jirina.princova@kraj-lbc.cz</a:t>
            </a:r>
          </a:p>
        </p:txBody>
      </p:sp>
    </p:spTree>
    <p:extLst>
      <p:ext uri="{BB962C8B-B14F-4D97-AF65-F5344CB8AC3E}">
        <p14:creationId xmlns:p14="http://schemas.microsoft.com/office/powerpoint/2010/main" val="3154228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1762CB-C1DE-4304-B5DC-B05CB88C4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196F42-837C-8F2A-166C-1AE831D42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 lnSpcReduction="10000"/>
          </a:bodyPr>
          <a:lstStyle/>
          <a:p>
            <a:endParaRPr lang="cs-CZ" sz="4000" dirty="0">
              <a:latin typeface="+mj-lt"/>
            </a:endParaRPr>
          </a:p>
          <a:p>
            <a:r>
              <a:rPr lang="cs-CZ" sz="4000" dirty="0">
                <a:latin typeface="+mj-lt"/>
              </a:rPr>
              <a:t>Noví ředitelé</a:t>
            </a:r>
          </a:p>
          <a:p>
            <a:r>
              <a:rPr lang="cs-CZ" sz="4000" dirty="0">
                <a:latin typeface="+mj-lt"/>
              </a:rPr>
              <a:t>Změny na odboru</a:t>
            </a:r>
          </a:p>
          <a:p>
            <a:r>
              <a:rPr lang="cs-CZ" sz="4000" dirty="0">
                <a:latin typeface="+mj-lt"/>
              </a:rPr>
              <a:t>Zprávy o činnosti</a:t>
            </a:r>
          </a:p>
          <a:p>
            <a:r>
              <a:rPr lang="cs-CZ" sz="4000" dirty="0">
                <a:latin typeface="+mj-lt"/>
              </a:rPr>
              <a:t>Rozpočet</a:t>
            </a:r>
          </a:p>
          <a:p>
            <a:r>
              <a:rPr lang="cs-CZ" sz="4000" dirty="0">
                <a:latin typeface="+mj-lt"/>
              </a:rPr>
              <a:t>Byrokracie - KDF</a:t>
            </a:r>
          </a:p>
          <a:p>
            <a:r>
              <a:rPr lang="cs-CZ" sz="4000" dirty="0">
                <a:latin typeface="+mj-lt"/>
              </a:rPr>
              <a:t>PPP a SPC –odloučená pracoviště</a:t>
            </a:r>
          </a:p>
          <a:p>
            <a:r>
              <a:rPr lang="cs-CZ" sz="4000" dirty="0">
                <a:latin typeface="+mj-lt"/>
              </a:rPr>
              <a:t>DD – normativy</a:t>
            </a:r>
          </a:p>
          <a:p>
            <a:r>
              <a:rPr lang="cs-CZ" sz="4000" dirty="0">
                <a:latin typeface="+mj-lt"/>
              </a:rPr>
              <a:t>Investice a COV</a:t>
            </a:r>
          </a:p>
          <a:p>
            <a:r>
              <a:rPr lang="cs-CZ" sz="4000" dirty="0">
                <a:latin typeface="+mj-lt"/>
              </a:rPr>
              <a:t>Projekty – IDZ, eko</a:t>
            </a:r>
          </a:p>
        </p:txBody>
      </p:sp>
    </p:spTree>
    <p:extLst>
      <p:ext uri="{BB962C8B-B14F-4D97-AF65-F5344CB8AC3E}">
        <p14:creationId xmlns:p14="http://schemas.microsoft.com/office/powerpoint/2010/main" val="1511947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0C68F1-6D25-8EAD-9649-55302D7EF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018966"/>
              </p:ext>
            </p:extLst>
          </p:nvPr>
        </p:nvGraphicFramePr>
        <p:xfrm>
          <a:off x="838200" y="365125"/>
          <a:ext cx="10515600" cy="5811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975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9A19B-D21C-A0A3-74A2-9B5C48FFC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957200"/>
              </p:ext>
            </p:extLst>
          </p:nvPr>
        </p:nvGraphicFramePr>
        <p:xfrm>
          <a:off x="838200" y="653143"/>
          <a:ext cx="10515600" cy="5523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6623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08FD55-9C14-ED1A-928A-CBB49D640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17A7D0-2E79-0BF3-5CDF-6EAB8F79A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88665128"/>
              </p:ext>
            </p:extLst>
          </p:nvPr>
        </p:nvGraphicFramePr>
        <p:xfrm>
          <a:off x="1204686" y="663575"/>
          <a:ext cx="9985828" cy="5388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6091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23DA13-F4A3-DE0E-3174-63FFC11F2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EAD148-1CCB-101A-95EA-0D856E754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2558254"/>
              </p:ext>
            </p:extLst>
          </p:nvPr>
        </p:nvGraphicFramePr>
        <p:xfrm>
          <a:off x="838201" y="365125"/>
          <a:ext cx="10381342" cy="5672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0578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3976"/>
          </a:xfrm>
        </p:spPr>
        <p:txBody>
          <a:bodyPr>
            <a:normAutofit fontScale="90000"/>
          </a:bodyPr>
          <a:lstStyle/>
          <a:p>
            <a:r>
              <a:rPr lang="cs-CZ" dirty="0"/>
              <a:t>Podíl žáků základních škol – intaktní populace, žáci ve speciálních třídách a žáci se znevýhodněním v běžných třídách (dříve individuální integrace)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549" y="2358909"/>
            <a:ext cx="9656901" cy="2737341"/>
          </a:xfrm>
          <a:prstGeom prst="rect">
            <a:avLst/>
          </a:prstGeom>
        </p:spPr>
      </p:pic>
      <p:sp>
        <p:nvSpPr>
          <p:cNvPr id="9" name="Obdélník 8"/>
          <p:cNvSpPr/>
          <p:nvPr/>
        </p:nvSpPr>
        <p:spPr>
          <a:xfrm>
            <a:off x="1952527" y="5476687"/>
            <a:ext cx="5663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Zdroj: Výkaz o základní škole k 30. 9. v daném školním roce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9871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počtu asistentů pedagoga ve školách celkem, z toho v základních školách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584739"/>
              </p:ext>
            </p:extLst>
          </p:nvPr>
        </p:nvGraphicFramePr>
        <p:xfrm>
          <a:off x="838203" y="2762250"/>
          <a:ext cx="10515592" cy="1927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0409">
                  <a:extLst>
                    <a:ext uri="{9D8B030D-6E8A-4147-A177-3AD203B41FA5}">
                      <a16:colId xmlns:a16="http://schemas.microsoft.com/office/drawing/2014/main" val="1839674314"/>
                    </a:ext>
                  </a:extLst>
                </a:gridCol>
                <a:gridCol w="942169">
                  <a:extLst>
                    <a:ext uri="{9D8B030D-6E8A-4147-A177-3AD203B41FA5}">
                      <a16:colId xmlns:a16="http://schemas.microsoft.com/office/drawing/2014/main" val="3289445419"/>
                    </a:ext>
                  </a:extLst>
                </a:gridCol>
                <a:gridCol w="942169">
                  <a:extLst>
                    <a:ext uri="{9D8B030D-6E8A-4147-A177-3AD203B41FA5}">
                      <a16:colId xmlns:a16="http://schemas.microsoft.com/office/drawing/2014/main" val="2887346313"/>
                    </a:ext>
                  </a:extLst>
                </a:gridCol>
                <a:gridCol w="942169">
                  <a:extLst>
                    <a:ext uri="{9D8B030D-6E8A-4147-A177-3AD203B41FA5}">
                      <a16:colId xmlns:a16="http://schemas.microsoft.com/office/drawing/2014/main" val="3446706904"/>
                    </a:ext>
                  </a:extLst>
                </a:gridCol>
                <a:gridCol w="942169">
                  <a:extLst>
                    <a:ext uri="{9D8B030D-6E8A-4147-A177-3AD203B41FA5}">
                      <a16:colId xmlns:a16="http://schemas.microsoft.com/office/drawing/2014/main" val="2881617204"/>
                    </a:ext>
                  </a:extLst>
                </a:gridCol>
                <a:gridCol w="942169">
                  <a:extLst>
                    <a:ext uri="{9D8B030D-6E8A-4147-A177-3AD203B41FA5}">
                      <a16:colId xmlns:a16="http://schemas.microsoft.com/office/drawing/2014/main" val="3422131767"/>
                    </a:ext>
                  </a:extLst>
                </a:gridCol>
                <a:gridCol w="942169">
                  <a:extLst>
                    <a:ext uri="{9D8B030D-6E8A-4147-A177-3AD203B41FA5}">
                      <a16:colId xmlns:a16="http://schemas.microsoft.com/office/drawing/2014/main" val="4228343614"/>
                    </a:ext>
                  </a:extLst>
                </a:gridCol>
                <a:gridCol w="942169">
                  <a:extLst>
                    <a:ext uri="{9D8B030D-6E8A-4147-A177-3AD203B41FA5}">
                      <a16:colId xmlns:a16="http://schemas.microsoft.com/office/drawing/2014/main" val="781069045"/>
                    </a:ext>
                  </a:extLst>
                </a:gridCol>
              </a:tblGrid>
              <a:tr h="385568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u="none" strike="noStrike" dirty="0">
                          <a:effectLst/>
                        </a:rPr>
                        <a:t>Asistenti pedagoga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2015/2016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2016/2017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2017/2018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2018/2019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2019/2020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2020/2021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 dirty="0">
                          <a:effectLst/>
                        </a:rPr>
                        <a:t>2021/2022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988026165"/>
                  </a:ext>
                </a:extLst>
              </a:tr>
              <a:tr h="385568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u="none" strike="noStrike" dirty="0">
                          <a:effectLst/>
                        </a:rPr>
                        <a:t>celkem fyzických osob MŠ, ZŠ, SŠ, VOŠ, PT, PS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223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389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590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749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932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1034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1189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256140186"/>
                  </a:ext>
                </a:extLst>
              </a:tr>
              <a:tr h="385568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u="none" strike="noStrike" dirty="0">
                          <a:effectLst/>
                        </a:rPr>
                        <a:t>přepočtené úvazky celkem  MŠ, ZŠ, SŠ, VOŠ, PT, PS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122,00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239,51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379,61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472,42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612,01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691,52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815,95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463187477"/>
                  </a:ext>
                </a:extLst>
              </a:tr>
              <a:tr h="385568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u="none" strike="noStrike" dirty="0">
                          <a:effectLst/>
                        </a:rPr>
                        <a:t>fyzických osob v ZŠ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x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289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483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633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769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856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987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581624655"/>
                  </a:ext>
                </a:extLst>
              </a:tr>
              <a:tr h="385568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u="none" strike="noStrike" dirty="0">
                          <a:effectLst/>
                        </a:rPr>
                        <a:t>přepočtené úvazky v ZŠ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x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175,53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>
                          <a:effectLst/>
                        </a:rPr>
                        <a:t>302,79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387,60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493,85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551,93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u="none" strike="noStrike" dirty="0">
                          <a:effectLst/>
                        </a:rPr>
                        <a:t>656,54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877424390"/>
                  </a:ext>
                </a:extLst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838200" y="5542001"/>
            <a:ext cx="5831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Zdroj: </a:t>
            </a:r>
            <a:r>
              <a:rPr lang="cs-CZ" dirty="0"/>
              <a:t>Výkaz o ředitelství škol k 30. 9. v daném školním roce</a:t>
            </a:r>
          </a:p>
        </p:txBody>
      </p:sp>
    </p:spTree>
    <p:extLst>
      <p:ext uri="{BB962C8B-B14F-4D97-AF65-F5344CB8AC3E}">
        <p14:creationId xmlns:p14="http://schemas.microsoft.com/office/powerpoint/2010/main" val="876822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počtu asistentů pedagoga v základních školách od školního roku 2016/2017</a:t>
            </a:r>
          </a:p>
        </p:txBody>
      </p:sp>
      <p:graphicFrame>
        <p:nvGraphicFramePr>
          <p:cNvPr id="3" name="graf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091502"/>
              </p:ext>
            </p:extLst>
          </p:nvPr>
        </p:nvGraphicFramePr>
        <p:xfrm>
          <a:off x="1262062" y="2109787"/>
          <a:ext cx="9667875" cy="2638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bdélník 3"/>
          <p:cNvSpPr/>
          <p:nvPr/>
        </p:nvSpPr>
        <p:spPr>
          <a:xfrm>
            <a:off x="1859221" y="5167311"/>
            <a:ext cx="57689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Zdroj: Výkaz o ředitelství škol k 30. 9. v daném školním roce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16627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650</Words>
  <Application>Microsoft Office PowerPoint</Application>
  <PresentationFormat>Širokoúhlá obrazovka</PresentationFormat>
  <Paragraphs>254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Motiv Office</vt:lpstr>
      <vt:lpstr>Porada ředitelů škol a školských zařízení zřizovaných Libereckým krajem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Podíl žáků základních škol – intaktní populace, žáci ve speciálních třídách a žáci se znevýhodněním v běžných třídách (dříve individuální integrace)</vt:lpstr>
      <vt:lpstr>Vývoj počtu asistentů pedagoga ve školách celkem, z toho v základních školách</vt:lpstr>
      <vt:lpstr>Vývoj počtu asistentů pedagoga v základních školách od školního roku 2016/2017</vt:lpstr>
      <vt:lpstr>Žáci se speciálními vzdělávacími potřebami v základních školách podle znevýhodnění</vt:lpstr>
      <vt:lpstr>Žáci se speciálními vzdělávacími potřebami a žáci nadaní v základních školách celkem</vt:lpstr>
      <vt:lpstr>Prezentace aplikace PowerPoint</vt:lpstr>
      <vt:lpstr>Prezentace aplikace PowerPoint</vt:lpstr>
      <vt:lpstr>  Duální vzdělávání   informace a závěry z odborného vzdělávání v Lichtenštejnsku</vt:lpstr>
      <vt:lpstr>Prezentace aplikace PowerPoint</vt:lpstr>
    </vt:vector>
  </TitlesOfParts>
  <Company>Krajský úřad Libereckého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Počet žáků základních škol – intaktní populace, žáci ve speciálních třídách a žáci se znevýhodněním v běžných třídách (dříve individuální integrace)</dc:title>
  <dc:creator>Šefl Martin</dc:creator>
  <cp:lastModifiedBy>Princová Jiřina</cp:lastModifiedBy>
  <cp:revision>10</cp:revision>
  <dcterms:created xsi:type="dcterms:W3CDTF">2022-03-22T12:18:08Z</dcterms:created>
  <dcterms:modified xsi:type="dcterms:W3CDTF">2022-09-22T07:09:11Z</dcterms:modified>
</cp:coreProperties>
</file>