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89" r:id="rId3"/>
    <p:sldId id="288" r:id="rId4"/>
    <p:sldId id="279" r:id="rId5"/>
    <p:sldId id="292" r:id="rId6"/>
    <p:sldId id="286" r:id="rId7"/>
    <p:sldId id="285" r:id="rId8"/>
    <p:sldId id="291" r:id="rId9"/>
    <p:sldId id="280" r:id="rId10"/>
    <p:sldId id="282" r:id="rId1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DD3"/>
    <a:srgbClr val="E1A692"/>
    <a:srgbClr val="C63D3B"/>
    <a:srgbClr val="CBCCDE"/>
    <a:srgbClr val="8385AF"/>
    <a:srgbClr val="183774"/>
    <a:srgbClr val="E0EFF5"/>
    <a:srgbClr val="AAD4E8"/>
    <a:srgbClr val="2CA5D0"/>
    <a:srgbClr val="00A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0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36225-F37F-47E0-97BC-4B55A140BE5A}" type="datetimeFigureOut">
              <a:rPr lang="cs-CZ" smtClean="0"/>
              <a:pPr/>
              <a:t>03.05.2023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9C72-913C-4E84-AAC2-32735A9652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101042" cy="1470025"/>
          </a:xfrm>
        </p:spPr>
        <p:txBody>
          <a:bodyPr lIns="0" tIns="0" rIns="0" bIns="0">
            <a:normAutofit/>
          </a:bodyPr>
          <a:lstStyle>
            <a:lvl1pPr>
              <a:lnSpc>
                <a:spcPts val="43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143932" cy="17526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2600">
                <a:solidFill>
                  <a:srgbClr val="4D4F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4D4F53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7158" y="6336000"/>
            <a:ext cx="714380" cy="285752"/>
          </a:xfrm>
        </p:spPr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143116"/>
            <a:ext cx="8330400" cy="428628"/>
          </a:xfrm>
        </p:spPr>
        <p:txBody>
          <a:bodyPr anchor="b">
            <a:noAutofit/>
          </a:bodyPr>
          <a:lstStyle>
            <a:lvl1pPr marL="0" indent="0">
              <a:lnSpc>
                <a:spcPts val="3000"/>
              </a:lnSpc>
              <a:buNone/>
              <a:defRPr sz="1600" b="0">
                <a:solidFill>
                  <a:srgbClr val="4D4F5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</a:t>
            </a:r>
            <a:r>
              <a:rPr lang="cs-CZ" dirty="0"/>
              <a:t>subtitle</a:t>
            </a:r>
            <a:r>
              <a:rPr lang="en-US" dirty="0"/>
              <a:t>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573200"/>
            <a:ext cx="8358246" cy="42862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0" cap="none" baseline="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4071966" cy="3768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357430"/>
            <a:ext cx="4114800" cy="3768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="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429684" cy="500066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2143116"/>
            <a:ext cx="4143404" cy="49688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2714620"/>
            <a:ext cx="4143404" cy="34115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143116"/>
            <a:ext cx="4113213" cy="49688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2714620"/>
            <a:ext cx="4113213" cy="34115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3008313" cy="785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00240"/>
            <a:ext cx="3008313" cy="412592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329642" cy="50006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2714620"/>
            <a:ext cx="8329642" cy="34115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336000"/>
            <a:ext cx="4929222" cy="287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D4F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158" y="6336000"/>
            <a:ext cx="714380" cy="2857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rgbClr val="4D4F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slide </a:t>
            </a:r>
            <a:fld id="{9DCE0B5A-DF21-404D-AC51-58DA408090B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072198" y="6357958"/>
            <a:ext cx="2643206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kern="1200" baseline="0" dirty="0" err="1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rPr>
              <a:t>Nadace</a:t>
            </a:r>
            <a:r>
              <a:rPr lang="en-US" sz="900" kern="1200" baseline="0" dirty="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900" kern="1200" cap="all" baseline="0" dirty="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US" sz="900" kern="1200" cap="all" baseline="0" dirty="0" err="1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rPr>
              <a:t>kellner</a:t>
            </a:r>
            <a:r>
              <a:rPr lang="en-US" sz="900" kern="1200" cap="all" baseline="0" dirty="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rPr>
              <a:t> family foundation</a:t>
            </a:r>
            <a:endParaRPr lang="cs-CZ" sz="900" cap="all" baseline="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ATA\Personal data\Projects\Najbrt\KFF\2009-10-21\Kellner FF_lg_RGB.eps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355600" y="360897"/>
            <a:ext cx="1803400" cy="67680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kern="1200">
          <a:solidFill>
            <a:srgbClr val="4D4F5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5113" indent="-265113" algn="l" defTabSz="914400" rtl="0" eaLnBrk="1" latinLnBrk="0" hangingPunct="1">
        <a:lnSpc>
          <a:spcPts val="2600"/>
        </a:lnSpc>
        <a:spcBef>
          <a:spcPct val="20000"/>
        </a:spcBef>
        <a:buClr>
          <a:srgbClr val="7AB800"/>
        </a:buClr>
        <a:buSzPct val="140000"/>
        <a:buFont typeface="Wingdings 3" pitchFamily="18" charset="2"/>
        <a:buChar char=""/>
        <a:defRPr sz="1800" b="1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defTabSz="914400" rtl="0" eaLnBrk="1" latinLnBrk="0" hangingPunct="1">
        <a:lnSpc>
          <a:spcPts val="2600"/>
        </a:lnSpc>
        <a:spcBef>
          <a:spcPct val="20000"/>
        </a:spcBef>
        <a:buClr>
          <a:srgbClr val="00ADD0"/>
        </a:buClr>
        <a:buSzPct val="140000"/>
        <a:buFont typeface="Wingdings 3" pitchFamily="18" charset="2"/>
        <a:buChar char=""/>
        <a:defRPr sz="16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2pPr>
      <a:lvl3pPr marL="809625" indent="-271463" algn="l" defTabSz="914400" rtl="0" eaLnBrk="1" latinLnBrk="0" hangingPunct="1">
        <a:lnSpc>
          <a:spcPts val="2600"/>
        </a:lnSpc>
        <a:spcBef>
          <a:spcPct val="20000"/>
        </a:spcBef>
        <a:buClr>
          <a:srgbClr val="002776"/>
        </a:buClr>
        <a:buSzPct val="140000"/>
        <a:buFont typeface="Wingdings 3" pitchFamily="18" charset="2"/>
        <a:buChar char=""/>
        <a:defRPr sz="1600" i="1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3pPr>
      <a:lvl4pPr marL="1074738" indent="-265113" algn="l" defTabSz="914400" rtl="0" eaLnBrk="1" latinLnBrk="0" hangingPunct="1">
        <a:lnSpc>
          <a:spcPts val="2600"/>
        </a:lnSpc>
        <a:spcBef>
          <a:spcPct val="20000"/>
        </a:spcBef>
        <a:buClr>
          <a:srgbClr val="EA2839"/>
        </a:buClr>
        <a:buSzPct val="140000"/>
        <a:buFont typeface="Wingdings 3" pitchFamily="18" charset="2"/>
        <a:buChar char=""/>
        <a:defRPr sz="16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4pPr>
      <a:lvl5pPr marL="1347788" indent="-273050" algn="l" defTabSz="914400" rtl="0" eaLnBrk="1" latinLnBrk="0" hangingPunct="1">
        <a:lnSpc>
          <a:spcPts val="2600"/>
        </a:lnSpc>
        <a:spcBef>
          <a:spcPct val="20000"/>
        </a:spcBef>
        <a:buSzPct val="100000"/>
        <a:buFont typeface="Wingdings" pitchFamily="2" charset="2"/>
        <a:buChar char=""/>
        <a:defRPr sz="1600" i="1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kellnerfoundation.cz/" TargetMode="External"/><Relationship Id="rId3" Type="http://schemas.openxmlformats.org/officeDocument/2006/relationships/hyperlink" Target="mailto:mlynarovap@kellnerfoundation.cz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kellnerfoundation.cz/univerzity/stipendis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inkedin.com/company/the-kellner-family-foundation/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hyperlink" Target="https://www.facebook.com/kellnerfoundation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llnerfoundation.cz/univerzit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kellnerfoundation.cz/pro-zadatele-univerzity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ED1D28-2CFF-4D3D-A17A-FDBA4DFD9C8D}"/>
              </a:ext>
            </a:extLst>
          </p:cNvPr>
          <p:cNvSpPr txBox="1">
            <a:spLocks/>
          </p:cNvSpPr>
          <p:nvPr/>
        </p:nvSpPr>
        <p:spPr>
          <a:xfrm>
            <a:off x="1638300" y="934639"/>
            <a:ext cx="5981700" cy="855761"/>
          </a:xfrm>
          <a:prstGeom prst="rect">
            <a:avLst/>
          </a:prstGeom>
        </p:spPr>
        <p:txBody>
          <a:bodyPr vert="horz" lIns="0" tIns="0" rIns="0" bIns="0" rtlCol="0" anchor="b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0" kern="1200" cap="none" baseline="0">
                <a:solidFill>
                  <a:srgbClr val="4D4F5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cs-CZ" sz="2500" b="1" dirty="0">
                <a:latin typeface="Corbel" panose="020B0503020204020204" pitchFamily="34" charset="0"/>
              </a:rPr>
              <a:t>Nadace THE KELLNER FAMILY FOUNDATION</a:t>
            </a:r>
          </a:p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cs-CZ" sz="2500" b="1" dirty="0">
                <a:latin typeface="Corbel" panose="020B0503020204020204" pitchFamily="34" charset="0"/>
              </a:rPr>
              <a:t>PROJEKT UNIVERZITY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E043FB0-5AB0-4C64-9A70-3E0A156606D4}"/>
              </a:ext>
            </a:extLst>
          </p:cNvPr>
          <p:cNvSpPr txBox="1">
            <a:spLocks/>
          </p:cNvSpPr>
          <p:nvPr/>
        </p:nvSpPr>
        <p:spPr>
          <a:xfrm>
            <a:off x="326451" y="5765991"/>
            <a:ext cx="8437645" cy="85576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0" tIns="45720" rIns="0" bIns="45720" rtlCol="0">
            <a:normAutofit fontScale="92500"/>
          </a:bodyPr>
          <a:lstStyle>
            <a:lvl1pPr marL="265113" indent="-265113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rgbClr val="7AB800"/>
              </a:buClr>
              <a:buSzPct val="140000"/>
              <a:buFont typeface="Wingdings 3" pitchFamily="18" charset="2"/>
              <a:buChar char=""/>
              <a:defRPr sz="1800" b="1" kern="120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rgbClr val="00ADD0"/>
              </a:buClr>
              <a:buSzPct val="140000"/>
              <a:buFont typeface="Wingdings 3" pitchFamily="18" charset="2"/>
              <a:buChar char=""/>
              <a:defRPr sz="1600" kern="120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9625" indent="-271463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rgbClr val="002776"/>
              </a:buClr>
              <a:buSzPct val="140000"/>
              <a:buFont typeface="Wingdings 3" pitchFamily="18" charset="2"/>
              <a:buChar char=""/>
              <a:defRPr sz="1600" i="1" kern="120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4738" indent="-265113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rgbClr val="EA2839"/>
              </a:buClr>
              <a:buSzPct val="140000"/>
              <a:buFont typeface="Wingdings 3" pitchFamily="18" charset="2"/>
              <a:buChar char=""/>
              <a:defRPr sz="1600" kern="120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7788" indent="-273050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SzPct val="100000"/>
              <a:buFont typeface="Wingdings" pitchFamily="2" charset="2"/>
              <a:buChar char=""/>
              <a:defRPr sz="1600" i="1" kern="120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Spojujeme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a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podporujeme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komunitu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studentů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a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absolventů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univerzit</a:t>
            </a:r>
            <a:r>
              <a:rPr lang="cs-CZ" sz="2200" dirty="0">
                <a:solidFill>
                  <a:schemeClr val="bg1"/>
                </a:solidFill>
                <a:latin typeface="Corbel" panose="020B0503020204020204" pitchFamily="34" charset="0"/>
              </a:rPr>
              <a:t> jak 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během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jejich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studia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v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zahraniční</a:t>
            </a:r>
            <a:r>
              <a:rPr lang="cs-CZ" sz="2200" dirty="0">
                <a:solidFill>
                  <a:schemeClr val="bg1"/>
                </a:solidFill>
                <a:latin typeface="Corbel" panose="020B0503020204020204" pitchFamily="34" charset="0"/>
              </a:rPr>
              <a:t>, tak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po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návratu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do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České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republiky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  <a:p>
            <a:pPr marL="0" indent="0">
              <a:buNone/>
            </a:pPr>
            <a:endParaRPr lang="en-US" sz="160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89E58E-667B-4176-9692-AEB7D543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24" y="1442760"/>
            <a:ext cx="7345586" cy="41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4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35E6-BDD9-4074-B564-24A20579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1571612"/>
            <a:ext cx="8329642" cy="50006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Ptejte se…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A442E-821F-4372-800B-6D93DBA01E25}"/>
              </a:ext>
            </a:extLst>
          </p:cNvPr>
          <p:cNvSpPr txBox="1"/>
          <p:nvPr/>
        </p:nvSpPr>
        <p:spPr>
          <a:xfrm>
            <a:off x="357158" y="2438400"/>
            <a:ext cx="4210050" cy="36598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0" marR="0" indent="0" fontAlgn="auto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4D4F53"/>
                </a:solidFill>
                <a:latin typeface="Corbel" panose="020B0503020204020204" pitchFamily="34" charset="0"/>
                <a:cs typeface="Arial" pitchFamily="34" charset="0"/>
              </a:rPr>
              <a:t>Další informace vám rádi poskytnou </a:t>
            </a:r>
            <a:r>
              <a:rPr lang="cs-CZ" dirty="0">
                <a:latin typeface="Corbel" panose="020B0503020204020204" pitchFamily="34" charset="0"/>
                <a:cs typeface="Arial" pitchFamily="34" charset="0"/>
              </a:rPr>
              <a:t>nejen pracovníci nadace, ale i vstřícní a informovaní stipendisté, jejichž kontaktní informace najdete na webu:</a:t>
            </a:r>
          </a:p>
          <a:p>
            <a:pPr marL="0" marR="0" indent="0" fontAlgn="auto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4D4F53"/>
                </a:solidFill>
                <a:latin typeface="Corbel" panose="020B0503020204020204" pitchFamily="34" charset="0"/>
                <a:cs typeface="Arial" pitchFamily="34" charset="0"/>
                <a:hlinkClick r:id="rId2"/>
              </a:rPr>
              <a:t>https://www.kellnerfoundation.cz/univerzity/stipendiste</a:t>
            </a:r>
            <a:endParaRPr lang="cs-CZ" dirty="0">
              <a:solidFill>
                <a:srgbClr val="4D4F53"/>
              </a:solidFill>
              <a:latin typeface="Corbel" panose="020B0503020204020204" pitchFamily="34" charset="0"/>
              <a:cs typeface="Arial" pitchFamily="34" charset="0"/>
            </a:endParaRPr>
          </a:p>
          <a:p>
            <a:pPr marL="0" marR="0" indent="0" fontAlgn="auto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cs-CZ" b="0" i="0" dirty="0">
              <a:solidFill>
                <a:srgbClr val="4D4F53"/>
              </a:solidFill>
              <a:effectLst/>
              <a:latin typeface="Corbel" panose="020B0503020204020204" pitchFamily="34" charset="0"/>
              <a:cs typeface="Arial" pitchFamily="34" charset="0"/>
            </a:endParaRPr>
          </a:p>
          <a:p>
            <a:pPr marL="0" marR="0" indent="0" fontAlgn="auto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i="0" dirty="0">
                <a:solidFill>
                  <a:srgbClr val="4D4F53"/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e-mail: </a:t>
            </a:r>
            <a:r>
              <a:rPr lang="cs-CZ" b="0" i="0" u="none" strike="noStrike" dirty="0" err="1">
                <a:solidFill>
                  <a:srgbClr val="4D4F53"/>
                </a:solidFill>
                <a:effectLst/>
                <a:latin typeface="Corbel" panose="020B0503020204020204" pitchFamily="34" charset="0"/>
                <a:cs typeface="Arial" pitchFamily="34" charset="0"/>
                <a:hlinkClick r:id="rId3"/>
              </a:rPr>
              <a:t>mlynarovap</a:t>
            </a:r>
            <a:r>
              <a:rPr lang="en-US" b="0" i="0" u="none" strike="noStrike" dirty="0">
                <a:solidFill>
                  <a:srgbClr val="4D4F53"/>
                </a:solidFill>
                <a:effectLst/>
                <a:latin typeface="Corbel" panose="020B0503020204020204" pitchFamily="34" charset="0"/>
                <a:cs typeface="Arial" pitchFamily="34" charset="0"/>
                <a:hlinkClick r:id="rId3"/>
              </a:rPr>
              <a:t>@kellnerfoundation.cz</a:t>
            </a:r>
            <a:endParaRPr lang="cs-CZ" b="0" i="0" u="none" strike="noStrike" dirty="0">
              <a:solidFill>
                <a:srgbClr val="4D4F53"/>
              </a:solidFill>
              <a:effectLst/>
              <a:latin typeface="Corbel" panose="020B0503020204020204" pitchFamily="34" charset="0"/>
              <a:cs typeface="Arial" pitchFamily="34" charset="0"/>
            </a:endParaRPr>
          </a:p>
          <a:p>
            <a:pPr marL="0" marR="0" indent="0" fontAlgn="auto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0" i="0" dirty="0">
                <a:solidFill>
                  <a:srgbClr val="4D4F53"/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tel.: +420 </a:t>
            </a:r>
            <a:r>
              <a:rPr lang="cs-CZ" b="0" i="0" dirty="0">
                <a:solidFill>
                  <a:srgbClr val="4D4F53"/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731 512 093</a:t>
            </a:r>
          </a:p>
          <a:p>
            <a:pPr marL="0" marR="0" indent="0" fontAlgn="auto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2F351-6337-40CD-BFD6-DDD8BCA5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38" y="6336000"/>
            <a:ext cx="4929222" cy="28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cs-CZ" kern="1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6D250-53D6-4D5A-B907-017D659D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158" y="6336000"/>
            <a:ext cx="714380" cy="285752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B69847C-1721-4B69-8FD5-4012DC6FFE1D}" type="slidenum">
              <a:rPr lang="cs-CZ" smtClean="0"/>
              <a:pPr>
                <a:spcAft>
                  <a:spcPts val="600"/>
                </a:spcAft>
              </a:pPr>
              <a:t>10</a:t>
            </a:fld>
            <a:endParaRPr lang="cs-CZ"/>
          </a:p>
        </p:txBody>
      </p:sp>
      <p:pic>
        <p:nvPicPr>
          <p:cNvPr id="8" name="Picture 7" descr="Facebook logo and symbol, meaning, history, PNG">
            <a:hlinkClick r:id="rId4"/>
            <a:extLst>
              <a:ext uri="{FF2B5EF4-FFF2-40B4-BE49-F238E27FC236}">
                <a16:creationId xmlns:a16="http://schemas.microsoft.com/office/drawing/2014/main" id="{2D264984-9561-4359-BEF1-5A6F9FC006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4722"/>
            <a:ext cx="762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639F31FC-D679-D87A-8316-FEEC818AC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66" y="5648108"/>
            <a:ext cx="464344" cy="464344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060E49E7-115C-BA99-D1E0-40E1A3A64B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6387" y="5654570"/>
            <a:ext cx="450056" cy="45005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51CCF2B-1921-4D8B-884B-0CBE9BF827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966" y="137899"/>
            <a:ext cx="4210638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7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7C11-BFDA-782C-601E-30CD8BA7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1252406"/>
            <a:ext cx="8329642" cy="141459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Více než dvacet let podpory vzdělávacích projektů: </a:t>
            </a:r>
            <a:br>
              <a:rPr lang="cs-CZ" dirty="0">
                <a:latin typeface="Corbel" panose="020B0503020204020204" pitchFamily="34" charset="0"/>
              </a:rPr>
            </a:br>
            <a:r>
              <a:rPr lang="cs-CZ" dirty="0">
                <a:solidFill>
                  <a:srgbClr val="92D050"/>
                </a:solidFill>
                <a:latin typeface="Corbel" panose="020B0503020204020204" pitchFamily="34" charset="0"/>
              </a:rPr>
              <a:t>Open Gate</a:t>
            </a:r>
            <a:r>
              <a:rPr lang="cs-CZ" dirty="0">
                <a:latin typeface="Corbel" panose="020B0503020204020204" pitchFamily="34" charset="0"/>
              </a:rPr>
              <a:t>, </a:t>
            </a:r>
            <a:r>
              <a:rPr lang="cs-CZ" dirty="0">
                <a:solidFill>
                  <a:srgbClr val="00B0F0"/>
                </a:solidFill>
                <a:latin typeface="Corbel" panose="020B0503020204020204" pitchFamily="34" charset="0"/>
              </a:rPr>
              <a:t>projekt Univerzity</a:t>
            </a:r>
            <a:r>
              <a:rPr lang="cs-CZ" dirty="0">
                <a:latin typeface="Corbel" panose="020B0503020204020204" pitchFamily="34" charset="0"/>
              </a:rPr>
              <a:t>, </a:t>
            </a:r>
            <a:r>
              <a:rPr lang="cs-CZ" dirty="0">
                <a:solidFill>
                  <a:srgbClr val="FFC000"/>
                </a:solidFill>
                <a:latin typeface="Corbel" panose="020B0503020204020204" pitchFamily="34" charset="0"/>
              </a:rPr>
              <a:t>Pomáháme školám k úspěchu</a:t>
            </a:r>
            <a:r>
              <a:rPr lang="cs-CZ" dirty="0">
                <a:latin typeface="Corbel" panose="020B0503020204020204" pitchFamily="34" charset="0"/>
              </a:rPr>
              <a:t> </a:t>
            </a:r>
            <a:br>
              <a:rPr lang="cs-CZ" dirty="0"/>
            </a:br>
            <a:br>
              <a:rPr lang="cs-CZ" b="1" dirty="0">
                <a:latin typeface="Corbel" panose="020B0503020204020204" pitchFamily="34" charset="0"/>
              </a:rPr>
            </a:b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88968-1E9E-188E-3CC8-BDE4E5DD0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58" y="2876837"/>
            <a:ext cx="3962400" cy="324932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orbel" panose="020B0503020204020204" pitchFamily="34" charset="0"/>
              </a:rPr>
              <a:t>Renáta Kellnerová</a:t>
            </a:r>
          </a:p>
          <a:p>
            <a:r>
              <a:rPr lang="cs-CZ" sz="1700" b="0" dirty="0">
                <a:latin typeface="Corbel" panose="020B0503020204020204" pitchFamily="34" charset="0"/>
              </a:rPr>
              <a:t>se dlouhodobě věnuje tématům vzdělávání a pomoci dětem ze znevýhodněného prostředí.</a:t>
            </a:r>
          </a:p>
          <a:p>
            <a:endParaRPr lang="cs-CZ" sz="1700" b="0" dirty="0">
              <a:latin typeface="Corbel" panose="020B0503020204020204" pitchFamily="34" charset="0"/>
            </a:endParaRPr>
          </a:p>
          <a:p>
            <a:r>
              <a:rPr lang="cs-CZ" sz="2000" b="0" i="0" u="none" strike="noStrike" dirty="0">
                <a:solidFill>
                  <a:schemeClr val="accent1"/>
                </a:solidFill>
                <a:effectLst/>
                <a:latin typeface="Corbel" panose="020B0503020204020204" pitchFamily="34" charset="0"/>
              </a:rPr>
              <a:t>„Chceme pokračovat v tom, co už děláme, a vědět, že to děláme nejlépe, jak můžeme. A mít dobrý pocit z toho, co už jsme udělali“.</a:t>
            </a:r>
            <a:endParaRPr lang="cs-CZ" sz="2000" b="0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634FB-B912-8769-9708-C03845D9D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876837"/>
            <a:ext cx="4214842" cy="324932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orbel" panose="020B0503020204020204" pitchFamily="34" charset="0"/>
              </a:rPr>
              <a:t>Petr Kellner</a:t>
            </a:r>
          </a:p>
          <a:p>
            <a:r>
              <a:rPr lang="cs-CZ" sz="1700" b="0" dirty="0">
                <a:latin typeface="Corbel" panose="020B0503020204020204" pitchFamily="34" charset="0"/>
              </a:rPr>
              <a:t>byl zakladatel a majitel největší a nejúspěšnější české investiční skupiny (PPF).</a:t>
            </a:r>
          </a:p>
          <a:p>
            <a:endParaRPr lang="cs-CZ" sz="1700" b="0" dirty="0">
              <a:latin typeface="Corbel" panose="020B0503020204020204" pitchFamily="34" charset="0"/>
            </a:endParaRPr>
          </a:p>
          <a:p>
            <a:endParaRPr lang="cs-CZ" sz="1700" b="0" dirty="0">
              <a:latin typeface="Corbel" panose="020B0503020204020204" pitchFamily="34" charset="0"/>
            </a:endParaRPr>
          </a:p>
          <a:p>
            <a:r>
              <a:rPr lang="cs-CZ" sz="2000" b="0" dirty="0">
                <a:latin typeface="Corbel" panose="020B0503020204020204" pitchFamily="34" charset="0"/>
              </a:rPr>
              <a:t> </a:t>
            </a:r>
            <a:r>
              <a:rPr lang="cs-CZ" sz="2000" b="0" dirty="0">
                <a:solidFill>
                  <a:schemeClr val="accent1"/>
                </a:solidFill>
                <a:latin typeface="Corbel" panose="020B0503020204020204" pitchFamily="34" charset="0"/>
              </a:rPr>
              <a:t>„Dokud máme z čeho, tak máme pomáhat. Pomáhat totiž naplňuje … “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5FCED-4223-3310-C702-36EB1FB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78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F121D-6949-44FE-9394-D8EEA30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1195571"/>
            <a:ext cx="8329642" cy="500066"/>
          </a:xfrm>
        </p:spPr>
        <p:txBody>
          <a:bodyPr>
            <a:norm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Poslání projektu Univerzity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66475E-4C47-42B8-84E0-F4854BD5C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67213"/>
            <a:ext cx="5205442" cy="3657600"/>
          </a:xfrm>
        </p:spPr>
        <p:txBody>
          <a:bodyPr>
            <a:noAutofit/>
          </a:bodyPr>
          <a:lstStyle/>
          <a:p>
            <a:r>
              <a:rPr lang="cs-CZ" sz="1500" b="0" dirty="0">
                <a:latin typeface="Corbel" panose="020B0503020204020204" pitchFamily="34" charset="0"/>
              </a:rPr>
              <a:t>Pomáháme mladým lidem stát se špičkovými profesionály ve svém oboru a zároveň osobnostmi, které vyznávají ideály svobody, demokracie, podnikavosti a individuální zodpovědnosti.</a:t>
            </a:r>
          </a:p>
          <a:p>
            <a:r>
              <a:rPr lang="cs-CZ" sz="1500" b="0" dirty="0">
                <a:latin typeface="Corbel" panose="020B0503020204020204" pitchFamily="34" charset="0"/>
              </a:rPr>
              <a:t>Podporujeme komunitu lidí, kteří dál svými zkušenostmi pomáhají dalším studentům, kteří jsou na začátku své profesní kariéry.</a:t>
            </a:r>
          </a:p>
          <a:p>
            <a:r>
              <a:rPr lang="cs-CZ" sz="1500" b="0" dirty="0">
                <a:latin typeface="Corbel" panose="020B0503020204020204" pitchFamily="34" charset="0"/>
              </a:rPr>
              <a:t>Posouváme ČR k lepší budoucnosti – i díky našim stipendistům, kteří přináší zpět do Česka své mezinárodní akademické i profesní zkušenosti posunujeme na vyšší úroveň českou společnost a českou vědu. </a:t>
            </a:r>
          </a:p>
          <a:p>
            <a:r>
              <a:rPr lang="cs-CZ" sz="1500" b="0" dirty="0">
                <a:latin typeface="Corbel" panose="020B0503020204020204" pitchFamily="34" charset="0"/>
              </a:rPr>
              <a:t>Finančně podporujeme studenty na zahraničních vysokých školách – vytváříme komunitu lidí (</a:t>
            </a:r>
            <a:r>
              <a:rPr lang="cs-CZ" sz="1500" b="0" dirty="0" err="1">
                <a:latin typeface="Corbel" panose="020B0503020204020204" pitchFamily="34" charset="0"/>
              </a:rPr>
              <a:t>alumni</a:t>
            </a:r>
            <a:r>
              <a:rPr lang="cs-CZ" sz="1500" b="0" dirty="0">
                <a:latin typeface="Corbel" panose="020B0503020204020204" pitchFamily="34" charset="0"/>
              </a:rPr>
              <a:t>), které spojuje podobná zkušenost ze studia v zahraničí 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85DBBB-3FF3-42F2-A118-1057CA98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6BC306-5956-4D89-8A9B-86CC28B9A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9913">
            <a:off x="5722699" y="1371600"/>
            <a:ext cx="3096057" cy="234347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797DBE-223B-4860-8A34-CE79D63BD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1883">
            <a:off x="5629449" y="4072153"/>
            <a:ext cx="3391373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1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8B40-6751-444D-95D0-EBDBD9FD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orbel" panose="020B0503020204020204" pitchFamily="34" charset="0"/>
              </a:rPr>
              <a:t>Co znamená být stipendistou projektu UNIVEZITY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5D41-4E4C-4048-AE20-7A91D07E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7" y="2071678"/>
            <a:ext cx="5618707" cy="4262714"/>
          </a:xfrm>
        </p:spPr>
        <p:txBody>
          <a:bodyPr>
            <a:normAutofit fontScale="85000" lnSpcReduction="10000"/>
          </a:bodyPr>
          <a:lstStyle/>
          <a:p>
            <a:r>
              <a:rPr lang="cs-CZ" sz="2000" b="0" dirty="0">
                <a:latin typeface="Corbel" panose="020B0503020204020204" pitchFamily="34" charset="0"/>
              </a:rPr>
              <a:t>Sdílet  s ostatními stipendisty a </a:t>
            </a:r>
            <a:r>
              <a:rPr lang="cs-CZ" sz="2000" b="0" dirty="0" err="1">
                <a:latin typeface="Corbel" panose="020B0503020204020204" pitchFamily="34" charset="0"/>
              </a:rPr>
              <a:t>alumni</a:t>
            </a:r>
            <a:r>
              <a:rPr lang="cs-CZ" sz="2000" b="0" dirty="0">
                <a:latin typeface="Corbel" panose="020B0503020204020204" pitchFamily="34" charset="0"/>
              </a:rPr>
              <a:t> svoje  zkušenosti napříč obory, ročníky, univerzitami, a tím vytvářet síť lidí s podobnou pracovní a životní zkušeností.</a:t>
            </a:r>
          </a:p>
          <a:p>
            <a:r>
              <a:rPr lang="cs-CZ" sz="2000" b="0" dirty="0">
                <a:latin typeface="Corbel" panose="020B0503020204020204" pitchFamily="34" charset="0"/>
              </a:rPr>
              <a:t>Účastnit se novoročního a prázdninového setkání </a:t>
            </a:r>
            <a:r>
              <a:rPr lang="cs-CZ" sz="2000" b="0" dirty="0" err="1">
                <a:latin typeface="Corbel" panose="020B0503020204020204" pitchFamily="34" charset="0"/>
              </a:rPr>
              <a:t>alumni</a:t>
            </a:r>
            <a:r>
              <a:rPr lang="cs-CZ" sz="2000" b="0" dirty="0">
                <a:latin typeface="Corbel" panose="020B0503020204020204" pitchFamily="34" charset="0"/>
              </a:rPr>
              <a:t> v Praze, které je vždy neformální, zábavné a inspirující </a:t>
            </a:r>
            <a:r>
              <a:rPr lang="cs-CZ" sz="2000" b="0" dirty="0">
                <a:latin typeface="Corbel" panose="020B0503020204020204" pitchFamily="34" charset="0"/>
                <a:sym typeface="Wingdings" pitchFamily="2" charset="2"/>
              </a:rPr>
              <a:t></a:t>
            </a:r>
            <a:endParaRPr lang="cs-CZ" sz="2000" b="0" dirty="0">
              <a:latin typeface="Corbel" panose="020B0503020204020204" pitchFamily="34" charset="0"/>
            </a:endParaRPr>
          </a:p>
          <a:p>
            <a:r>
              <a:rPr lang="cs-CZ" sz="2000" b="0" dirty="0">
                <a:latin typeface="Corbel" panose="020B0503020204020204" pitchFamily="34" charset="0"/>
              </a:rPr>
              <a:t>Setkávat se při diskusích či konferencích podle vlastních zájmů a preferencí s dalšími inspirativními odborníky</a:t>
            </a:r>
          </a:p>
          <a:p>
            <a:r>
              <a:rPr lang="cs-CZ" sz="2000" b="0" dirty="0">
                <a:latin typeface="Corbel" panose="020B0503020204020204" pitchFamily="34" charset="0"/>
              </a:rPr>
              <a:t>Získávat podporu při organizaci svých oborových aktivit v ČR</a:t>
            </a:r>
          </a:p>
          <a:p>
            <a:r>
              <a:rPr lang="cs-CZ" sz="2000" b="0" dirty="0">
                <a:latin typeface="Corbel" panose="020B0503020204020204" pitchFamily="34" charset="0"/>
              </a:rPr>
              <a:t>Zapojit se do aktivit a projektů, které pomáhají studentů (např. kurzy CTM, přednášky Science </a:t>
            </a:r>
            <a:r>
              <a:rPr lang="cs-CZ" sz="2000" b="0" dirty="0" err="1">
                <a:latin typeface="Corbel" panose="020B0503020204020204" pitchFamily="34" charset="0"/>
              </a:rPr>
              <a:t>Cafe</a:t>
            </a:r>
            <a:r>
              <a:rPr lang="cs-CZ" sz="2000" b="0" dirty="0">
                <a:latin typeface="Corbel" panose="020B0503020204020204" pitchFamily="34" charset="0"/>
              </a:rPr>
              <a:t>, nebo Výlety za Vědou atd.)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81FF0-94E3-40E9-B064-30A19F3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>
                <a:latin typeface="Corbel" panose="020B0503020204020204" pitchFamily="34" charset="0"/>
              </a:rPr>
              <a:pPr/>
              <a:t>4</a:t>
            </a:fld>
            <a:endParaRPr lang="cs-CZ" dirty="0">
              <a:latin typeface="Corbel" panose="020B0503020204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69C80F-8FA0-4333-89A6-C65114288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765" y="2043969"/>
            <a:ext cx="2715004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4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8B40-6751-444D-95D0-EBDBD9FD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74" y="1212112"/>
            <a:ext cx="8329642" cy="500066"/>
          </a:xfrm>
        </p:spPr>
        <p:txBody>
          <a:bodyPr/>
          <a:lstStyle/>
          <a:p>
            <a:r>
              <a:rPr lang="cs-CZ" b="1" dirty="0">
                <a:latin typeface="Corbel" panose="020B0503020204020204" pitchFamily="34" charset="0"/>
              </a:rPr>
              <a:t>Čeho si nadace u studentů všímá: 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5D41-4E4C-4048-AE20-7A91D07E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2057400"/>
            <a:ext cx="8329642" cy="4419600"/>
          </a:xfrm>
        </p:spPr>
        <p:txBody>
          <a:bodyPr>
            <a:noAutofit/>
          </a:bodyPr>
          <a:lstStyle/>
          <a:p>
            <a:r>
              <a:rPr lang="cs-CZ" sz="2000" b="0" dirty="0">
                <a:solidFill>
                  <a:schemeClr val="tx1"/>
                </a:solidFill>
                <a:latin typeface="Corbel" panose="020B0503020204020204" pitchFamily="34" charset="0"/>
              </a:rPr>
              <a:t>Vaší </a:t>
            </a:r>
            <a:r>
              <a:rPr lang="cs-CZ" sz="2000" dirty="0">
                <a:latin typeface="Corbel" panose="020B0503020204020204" pitchFamily="34" charset="0"/>
              </a:rPr>
              <a:t>životní motivace, vašich plánů, pracovitosti  a celkového přístupu k životu</a:t>
            </a:r>
            <a:r>
              <a:rPr lang="cs-CZ" sz="2000" b="0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r>
              <a:rPr lang="cs-CZ" sz="2000" dirty="0">
                <a:latin typeface="Corbel" panose="020B0503020204020204" pitchFamily="34" charset="0"/>
              </a:rPr>
              <a:t>Co a proč</a:t>
            </a:r>
            <a:r>
              <a:rPr lang="cs-CZ" sz="2000" b="0" dirty="0">
                <a:solidFill>
                  <a:schemeClr val="tx1"/>
                </a:solidFill>
                <a:latin typeface="Corbel" panose="020B0503020204020204" pitchFamily="34" charset="0"/>
              </a:rPr>
              <a:t> chcete studovat, proč právě vybraný obor, co od studia očekáváte, čemu speciálně se</a:t>
            </a:r>
            <a:r>
              <a:rPr lang="cs-CZ" sz="2000" dirty="0">
                <a:latin typeface="Corbel" panose="020B0503020204020204" pitchFamily="34" charset="0"/>
              </a:rPr>
              <a:t>  ve svém oboru chcete věnovat. </a:t>
            </a:r>
            <a:endParaRPr lang="cs-CZ" sz="2000" b="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cs-CZ" sz="2000" dirty="0">
                <a:latin typeface="Corbel" panose="020B0503020204020204" pitchFamily="34" charset="0"/>
              </a:rPr>
              <a:t>Jaké </a:t>
            </a:r>
            <a:r>
              <a:rPr lang="cs-CZ" sz="2000" b="0" dirty="0">
                <a:solidFill>
                  <a:schemeClr val="tx1"/>
                </a:solidFill>
                <a:latin typeface="Corbel" panose="020B0503020204020204" pitchFamily="34" charset="0"/>
              </a:rPr>
              <a:t>máte ve vašem oboru zkušenosti: například Středoškolská odborná činnost, Otevřená věda AV, oborové olympiády a kurzy, odborné stáže nebo vlastní projekty.</a:t>
            </a:r>
          </a:p>
          <a:p>
            <a:r>
              <a:rPr lang="cs-CZ" sz="2000" b="0" dirty="0">
                <a:solidFill>
                  <a:schemeClr val="tx1"/>
                </a:solidFill>
                <a:latin typeface="Corbel" panose="020B0503020204020204" pitchFamily="34" charset="0"/>
              </a:rPr>
              <a:t>Jaký máte vztah k České republice. Zda plánujete a chcete své znalosti a dovednosti v budoucnu využít ve prospěch české společnosti.</a:t>
            </a:r>
          </a:p>
          <a:p>
            <a:r>
              <a:rPr lang="cs-CZ" sz="2000" b="0" dirty="0">
                <a:solidFill>
                  <a:schemeClr val="tx1"/>
                </a:solidFill>
                <a:latin typeface="Corbel" panose="020B0503020204020204" pitchFamily="34" charset="0"/>
              </a:rPr>
              <a:t>Jaká je vaše ekonomická situace a jaké jsou vaše dosavadní akademické výsledky.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81FF0-94E3-40E9-B064-30A19F3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9847C-1721-4B69-8FD5-4012DC6FFE1D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9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E7CBA-DC12-4269-BA69-C22716D1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03" y="1589781"/>
            <a:ext cx="8329642" cy="500066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latin typeface="Corbel" panose="020B0503020204020204" pitchFamily="34" charset="0"/>
              </a:rPr>
              <a:t>Pro koho jsou granty určeny:</a:t>
            </a:r>
            <a:br>
              <a:rPr lang="cs-CZ" b="1" dirty="0">
                <a:latin typeface="Corbel" panose="020B0503020204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3CBCE-9637-4223-9695-80F6D1985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700" b="0" dirty="0">
                <a:latin typeface="Corbel" panose="020B0503020204020204" pitchFamily="34" charset="0"/>
              </a:rPr>
              <a:t>Určeno pro české studentky a studenty bakalářských programů, v zahraničí také nazývané </a:t>
            </a:r>
            <a:r>
              <a:rPr lang="cs-CZ" sz="1700" b="0" dirty="0" err="1">
                <a:latin typeface="Corbel" panose="020B0503020204020204" pitchFamily="34" charset="0"/>
              </a:rPr>
              <a:t>Undergraduate</a:t>
            </a:r>
            <a:r>
              <a:rPr lang="cs-CZ" sz="1700" b="0" dirty="0">
                <a:latin typeface="Corbel" panose="020B0503020204020204" pitchFamily="34" charset="0"/>
              </a:rPr>
              <a:t> Study, kteří prokázali cílevědomost a mají výborné studijní výsledky. </a:t>
            </a:r>
          </a:p>
          <a:p>
            <a:r>
              <a:rPr lang="cs-CZ" sz="1700" b="0" dirty="0">
                <a:latin typeface="Corbel" panose="020B0503020204020204" pitchFamily="34" charset="0"/>
              </a:rPr>
              <a:t>Pro studenty , kteří si vybrali a byli přijati na studijní obor, univerzitu v zahraničí a jejich ekonomická situace jim nedovoluje studijní pobyt v zahraničí financovat.</a:t>
            </a:r>
          </a:p>
          <a:p>
            <a:r>
              <a:rPr lang="cs-CZ" sz="1700" b="0" dirty="0">
                <a:latin typeface="Corbel" panose="020B0503020204020204" pitchFamily="34" charset="0"/>
              </a:rPr>
              <a:t>Pro studenty kteří mají vztah k České republice, vyznávají hodnoty svobody, demokracie, podnikavosti a individuální zodpovědnosti a jsou připraveni po dokončení studia pracovat ve prospěch České společnosti.</a:t>
            </a:r>
          </a:p>
          <a:p>
            <a:endParaRPr lang="cs-CZ" sz="2000" b="0" dirty="0">
              <a:solidFill>
                <a:srgbClr val="00B0F0"/>
              </a:solidFill>
              <a:latin typeface="Corbel" panose="020B0503020204020204" pitchFamily="34" charset="0"/>
            </a:endParaRPr>
          </a:p>
          <a:p>
            <a:endParaRPr lang="cs-CZ" sz="2000" b="0" dirty="0">
              <a:latin typeface="Corbel" panose="020B0503020204020204" pitchFamily="34" charset="0"/>
            </a:endParaRPr>
          </a:p>
          <a:p>
            <a:endParaRPr lang="cs-CZ" sz="2000" b="0" dirty="0">
              <a:latin typeface="Corbel" panose="020B0503020204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A61BAF-2FEF-4F03-83D6-170E5457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B5B0BC9-9204-4BDA-9F14-519A2261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088" y="107693"/>
            <a:ext cx="4610743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7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8B40-6751-444D-95D0-EBDBD9FD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orbel" panose="020B0503020204020204" pitchFamily="34" charset="0"/>
              </a:rPr>
              <a:t>Jak můžete využít peníze z grantu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5D41-4E4C-4048-AE20-7A91D07E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2071678"/>
            <a:ext cx="8329642" cy="4054485"/>
          </a:xfrm>
        </p:spPr>
        <p:txBody>
          <a:bodyPr>
            <a:normAutofit/>
          </a:bodyPr>
          <a:lstStyle/>
          <a:p>
            <a:r>
              <a:rPr lang="cs-CZ" sz="2000" b="0" dirty="0">
                <a:latin typeface="Corbel" panose="020B0503020204020204" pitchFamily="34" charset="0"/>
              </a:rPr>
              <a:t>Na zaplacení školného, ale i životních nákladů, například nájmu bytu/kolejí, nákup knih, cestovních nákladů a podobně.</a:t>
            </a:r>
          </a:p>
          <a:p>
            <a:r>
              <a:rPr lang="cs-CZ" sz="2000" b="0" dirty="0">
                <a:latin typeface="Corbel" panose="020B0503020204020204" pitchFamily="34" charset="0"/>
              </a:rPr>
              <a:t>Zároveň ale nadace očekává, že potřebné peníze poskládáte z více zdrojů – třeba z univerzitního stipendia, od rodiny, z vlastních úspor nebo grantů od dalších organizací.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81FF0-94E3-40E9-B064-30A19F3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9847C-1721-4B69-8FD5-4012DC6FFE1D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F03B120-8A76-4982-BD6C-62B9D05C7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528713"/>
            <a:ext cx="5772732" cy="28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9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8B40-6751-444D-95D0-EBDBD9FD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74" y="1212112"/>
            <a:ext cx="8329642" cy="500066"/>
          </a:xfrm>
        </p:spPr>
        <p:txBody>
          <a:bodyPr/>
          <a:lstStyle/>
          <a:p>
            <a:r>
              <a:rPr lang="cs-CZ" b="1" dirty="0">
                <a:latin typeface="Corbel" panose="020B0503020204020204" pitchFamily="34" charset="0"/>
              </a:rPr>
              <a:t>Jak požádat o grant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5D41-4E4C-4048-AE20-7A91D07E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661860"/>
            <a:ext cx="8329642" cy="4815140"/>
          </a:xfrm>
        </p:spPr>
        <p:txBody>
          <a:bodyPr>
            <a:noAutofit/>
          </a:bodyPr>
          <a:lstStyle/>
          <a:p>
            <a:r>
              <a:rPr lang="cs-CZ" sz="2000" b="0" dirty="0">
                <a:latin typeface="Corbel" panose="020B0503020204020204" pitchFamily="34" charset="0"/>
              </a:rPr>
              <a:t>Elektronický formulář na webu nadace: </a:t>
            </a:r>
            <a:r>
              <a:rPr lang="cs-CZ" sz="2000" b="0" dirty="0">
                <a:latin typeface="Corbel" panose="020B0503020204020204" pitchFamily="34" charset="0"/>
                <a:hlinkClick r:id="rId2"/>
              </a:rPr>
              <a:t>https://www.kellnerfoundation.cz/univerzity/</a:t>
            </a:r>
            <a:endParaRPr lang="cs-CZ" sz="2000" b="0" dirty="0">
              <a:latin typeface="Corbel" panose="020B0503020204020204" pitchFamily="34" charset="0"/>
            </a:endParaRPr>
          </a:p>
          <a:p>
            <a:r>
              <a:rPr lang="cs-CZ" sz="2000" b="0" dirty="0">
                <a:latin typeface="Corbel" panose="020B0503020204020204" pitchFamily="34" charset="0"/>
              </a:rPr>
              <a:t>Příklady dokumentů potřebných k žádosti:</a:t>
            </a:r>
            <a:endParaRPr lang="en-US" sz="2000" b="0" dirty="0">
              <a:latin typeface="Corbel" panose="020B0503020204020204" pitchFamily="34" charset="0"/>
            </a:endParaRPr>
          </a:p>
          <a:p>
            <a:pPr lvl="1"/>
            <a:r>
              <a:rPr lang="cs-CZ" sz="1700" dirty="0">
                <a:latin typeface="Corbel" panose="020B0503020204020204" pitchFamily="34" charset="0"/>
              </a:rPr>
              <a:t>d</a:t>
            </a:r>
            <a:r>
              <a:rPr lang="cs-CZ" sz="1700" b="0" dirty="0">
                <a:latin typeface="Corbel" panose="020B0503020204020204" pitchFamily="34" charset="0"/>
              </a:rPr>
              <a:t>oklady vypovídající o ekonomické situaci rodiny,</a:t>
            </a:r>
          </a:p>
          <a:p>
            <a:pPr lvl="1"/>
            <a:r>
              <a:rPr lang="cs-CZ" sz="1700" dirty="0">
                <a:latin typeface="Corbel" panose="020B0503020204020204" pitchFamily="34" charset="0"/>
              </a:rPr>
              <a:t>p</a:t>
            </a:r>
            <a:r>
              <a:rPr lang="cs-CZ" sz="1700" b="0" dirty="0">
                <a:latin typeface="Corbel" panose="020B0503020204020204" pitchFamily="34" charset="0"/>
              </a:rPr>
              <a:t>otvrzení o středoškolské odborné činnosti, výsledcích olympiád a dalších soutěží, informace o vlastních odborných projektech,</a:t>
            </a:r>
            <a:endParaRPr lang="en-US" sz="1700" b="0" dirty="0">
              <a:latin typeface="Corbel" panose="020B0503020204020204" pitchFamily="34" charset="0"/>
            </a:endParaRPr>
          </a:p>
          <a:p>
            <a:pPr lvl="1"/>
            <a:r>
              <a:rPr lang="cs-CZ" sz="1700" b="0" dirty="0">
                <a:latin typeface="Corbel" panose="020B0503020204020204" pitchFamily="34" charset="0"/>
              </a:rPr>
              <a:t>potvrzení o studiu střední či vysoké školy, případně o dokončení střední školy,</a:t>
            </a:r>
            <a:endParaRPr lang="en-US" sz="1700" b="0" dirty="0">
              <a:latin typeface="Corbel" panose="020B0503020204020204" pitchFamily="34" charset="0"/>
            </a:endParaRPr>
          </a:p>
          <a:p>
            <a:pPr lvl="1"/>
            <a:r>
              <a:rPr lang="cs-CZ" sz="1700" dirty="0">
                <a:latin typeface="Corbel" panose="020B0503020204020204" pitchFamily="34" charset="0"/>
              </a:rPr>
              <a:t>vlastní esej a doporučení od pedagogů či jiných osob podílejících se na rozvoji žadatele.</a:t>
            </a:r>
            <a:endParaRPr lang="en-US" sz="1700" dirty="0">
              <a:latin typeface="Corbel" panose="020B0503020204020204" pitchFamily="34" charset="0"/>
            </a:endParaRPr>
          </a:p>
          <a:p>
            <a:r>
              <a:rPr lang="cs-CZ" sz="2000" b="0" i="1" u="sng" dirty="0">
                <a:latin typeface="Corbel" panose="020B0503020204020204" pitchFamily="34" charset="0"/>
              </a:rPr>
              <a:t>Nenechávejte odeslání žádosti na poslední chvíli!</a:t>
            </a:r>
          </a:p>
          <a:p>
            <a:r>
              <a:rPr lang="cs-CZ" sz="2000" b="0" dirty="0">
                <a:latin typeface="Corbel" panose="020B0503020204020204" pitchFamily="34" charset="0"/>
              </a:rPr>
              <a:t>Inspirujte se u stipendistů či absolventů (kontakty najdete na kellnerfoundation.cz/univerzity/</a:t>
            </a:r>
            <a:r>
              <a:rPr lang="cs-CZ" sz="2000" b="0" dirty="0" err="1">
                <a:latin typeface="Corbel" panose="020B0503020204020204" pitchFamily="34" charset="0"/>
              </a:rPr>
              <a:t>stipendiste</a:t>
            </a:r>
            <a:r>
              <a:rPr lang="cs-CZ" sz="2000" b="0" dirty="0">
                <a:latin typeface="Corbel" panose="020B0503020204020204" pitchFamily="34" charset="0"/>
              </a:rPr>
              <a:t>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81FF0-94E3-40E9-B064-30A19F3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9847C-1721-4B69-8FD5-4012DC6FFE1D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5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8B40-6751-444D-95D0-EBDBD9FD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orbel" panose="020B0503020204020204" pitchFamily="34" charset="0"/>
              </a:rPr>
              <a:t>Důležité termíny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5D41-4E4C-4048-AE20-7A91D07ED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58" y="2071678"/>
            <a:ext cx="6049656" cy="4405322"/>
          </a:xfrm>
        </p:spPr>
        <p:txBody>
          <a:bodyPr>
            <a:noAutofit/>
          </a:bodyPr>
          <a:lstStyle/>
          <a:p>
            <a:r>
              <a:rPr lang="cs-CZ" sz="2000" dirty="0">
                <a:latin typeface="Corbel" panose="020B0503020204020204" pitchFamily="34" charset="0"/>
              </a:rPr>
              <a:t>1. ledna </a:t>
            </a:r>
            <a:r>
              <a:rPr lang="cs-CZ" sz="2000" b="0" dirty="0">
                <a:latin typeface="Corbel" panose="020B0503020204020204" pitchFamily="34" charset="0"/>
              </a:rPr>
              <a:t>| otevření elektronických přihlášek pro nové žadatele (</a:t>
            </a:r>
            <a:r>
              <a:rPr lang="cs-CZ" sz="2000" b="0" dirty="0">
                <a:latin typeface="Corbel" panose="020B0503020204020204" pitchFamily="34" charset="0"/>
                <a:hlinkClick r:id="rId2"/>
              </a:rPr>
              <a:t>https://www.kellnerfoundation.cz/pro-</a:t>
            </a:r>
            <a:r>
              <a:rPr lang="cs-CZ" sz="2000" b="0" dirty="0" err="1">
                <a:latin typeface="Corbel" panose="020B0503020204020204" pitchFamily="34" charset="0"/>
                <a:hlinkClick r:id="rId2"/>
              </a:rPr>
              <a:t>zadatele</a:t>
            </a:r>
            <a:r>
              <a:rPr lang="cs-CZ" sz="2000" b="0" dirty="0">
                <a:latin typeface="Corbel" panose="020B0503020204020204" pitchFamily="34" charset="0"/>
                <a:hlinkClick r:id="rId2"/>
              </a:rPr>
              <a:t>-univerzity</a:t>
            </a:r>
            <a:r>
              <a:rPr lang="cs-CZ" sz="2000" b="0" dirty="0">
                <a:latin typeface="Corbel" panose="020B0503020204020204" pitchFamily="34" charset="0"/>
              </a:rPr>
              <a:t>)</a:t>
            </a:r>
          </a:p>
          <a:p>
            <a:r>
              <a:rPr lang="cs-CZ" sz="2000" dirty="0">
                <a:solidFill>
                  <a:srgbClr val="FF0000"/>
                </a:solidFill>
                <a:latin typeface="Corbel" panose="020B0503020204020204" pitchFamily="34" charset="0"/>
              </a:rPr>
              <a:t>???</a:t>
            </a:r>
            <a:r>
              <a:rPr lang="cs-CZ" sz="2000" dirty="0">
                <a:latin typeface="Corbel" panose="020B0503020204020204" pitchFamily="34" charset="0"/>
              </a:rPr>
              <a:t> březen</a:t>
            </a:r>
            <a:r>
              <a:rPr lang="cs-CZ" sz="2000" b="0" dirty="0">
                <a:latin typeface="Corbel" panose="020B0503020204020204" pitchFamily="34" charset="0"/>
              </a:rPr>
              <a:t>| ukončení přijímání přihlášek – </a:t>
            </a:r>
            <a:r>
              <a:rPr lang="cs-CZ" sz="2000" b="0" dirty="0">
                <a:solidFill>
                  <a:srgbClr val="FF0000"/>
                </a:solidFill>
                <a:latin typeface="Corbel" panose="020B0503020204020204" pitchFamily="34" charset="0"/>
              </a:rPr>
              <a:t>dle webových stránek projektu Univerzity</a:t>
            </a:r>
            <a:r>
              <a:rPr lang="cs-CZ" sz="2000" b="0" dirty="0">
                <a:latin typeface="Corbel" panose="020B0503020204020204" pitchFamily="34" charset="0"/>
              </a:rPr>
              <a:t> TKFF (vyplnění online formuláře a dodání všech požadovaných příloh)</a:t>
            </a:r>
          </a:p>
          <a:p>
            <a:r>
              <a:rPr lang="cs-CZ" sz="2000" dirty="0">
                <a:latin typeface="Corbel" panose="020B0503020204020204" pitchFamily="34" charset="0"/>
              </a:rPr>
              <a:t>do 30. dubna </a:t>
            </a:r>
            <a:r>
              <a:rPr lang="cs-CZ" sz="2000" b="0" dirty="0">
                <a:latin typeface="Corbel" panose="020B0503020204020204" pitchFamily="34" charset="0"/>
              </a:rPr>
              <a:t>| uchazeči obdrží vyrozumění o výsledcích 1. kola</a:t>
            </a:r>
          </a:p>
          <a:p>
            <a:r>
              <a:rPr lang="cs-CZ" sz="2000" dirty="0">
                <a:latin typeface="Corbel" panose="020B0503020204020204" pitchFamily="34" charset="0"/>
              </a:rPr>
              <a:t>květen/červen</a:t>
            </a:r>
            <a:r>
              <a:rPr lang="cs-CZ" sz="2000" b="0" dirty="0">
                <a:latin typeface="Corbel" panose="020B0503020204020204" pitchFamily="34" charset="0"/>
              </a:rPr>
              <a:t> | rozhovory s vybranými žadateli před odbornou komisí a zástupci nadace (druhé kolo výběru stipendistů)</a:t>
            </a:r>
          </a:p>
          <a:p>
            <a:r>
              <a:rPr lang="cs-CZ" sz="2000" dirty="0">
                <a:latin typeface="Corbel" panose="020B0503020204020204" pitchFamily="34" charset="0"/>
              </a:rPr>
              <a:t>do 30. června | vyhlášení výsledků o udělení grantu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741EC-918C-48A5-9A77-0B5A5C2E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81FF0-94E3-40E9-B064-30A19F3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>
                <a:latin typeface="Corbel" panose="020B0503020204020204" pitchFamily="34" charset="0"/>
              </a:rPr>
              <a:pPr/>
              <a:t>9</a:t>
            </a:fld>
            <a:endParaRPr lang="cs-CZ" dirty="0">
              <a:latin typeface="Corbel" panose="020B0503020204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47D200E-347E-45F0-92ED-2DD8A6F12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209800"/>
            <a:ext cx="2476846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6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F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t">
        <a:normAutofit fontScale="25000" lnSpcReduction="20000"/>
      </a:bodyPr>
      <a:lstStyle>
        <a:defPPr marL="0" marR="0" indent="0" algn="l" defTabSz="914400" rtl="0" eaLnBrk="1" fontAlgn="auto" latinLnBrk="0" hangingPunct="1">
          <a:lnSpc>
            <a:spcPts val="3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b="1" i="0" u="none" strike="noStrike" kern="1200" cap="none" spc="0" normalizeH="0" baseline="0" noProof="0" dirty="0">
            <a:ln>
              <a:noFill/>
            </a:ln>
            <a:solidFill>
              <a:srgbClr val="4D4F53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powerpoint-KFF</Template>
  <TotalTime>858</TotalTime>
  <Words>848</Words>
  <Application>Microsoft Office PowerPoint</Application>
  <PresentationFormat>Předvádění na obrazovce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Wingdings 3</vt:lpstr>
      <vt:lpstr>Office Theme</vt:lpstr>
      <vt:lpstr>Prezentace aplikace PowerPoint</vt:lpstr>
      <vt:lpstr>Více než dvacet let podpory vzdělávacích projektů:  Open Gate, projekt Univerzity, Pomáháme školám k úspěchu   </vt:lpstr>
      <vt:lpstr>Poslání projektu Univerzity</vt:lpstr>
      <vt:lpstr>Co znamená být stipendistou projektu UNIVEZITY</vt:lpstr>
      <vt:lpstr>Čeho si nadace u studentů všímá: </vt:lpstr>
      <vt:lpstr>Pro koho jsou granty určeny: </vt:lpstr>
      <vt:lpstr>Jak můžete využít peníze z grantu</vt:lpstr>
      <vt:lpstr>Jak požádat o grant</vt:lpstr>
      <vt:lpstr>Důležité termíny</vt:lpstr>
      <vt:lpstr>Ptejte se…</vt:lpstr>
    </vt:vector>
  </TitlesOfParts>
  <Company>Planet A,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Tkadlecová Jitka</dc:creator>
  <cp:lastModifiedBy>Hodboďová Eva</cp:lastModifiedBy>
  <cp:revision>49</cp:revision>
  <cp:lastPrinted>2023-04-18T12:53:18Z</cp:lastPrinted>
  <dcterms:created xsi:type="dcterms:W3CDTF">2021-04-25T09:12:19Z</dcterms:created>
  <dcterms:modified xsi:type="dcterms:W3CDTF">2023-05-03T05:46:52Z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341d97-14c9-4aa0-be13-7a4e611063e7_Enabled">
    <vt:lpwstr>true</vt:lpwstr>
  </property>
  <property fmtid="{D5CDD505-2E9C-101B-9397-08002B2CF9AE}" pid="3" name="MSIP_Label_63341d97-14c9-4aa0-be13-7a4e611063e7_SetDate">
    <vt:lpwstr>2022-11-28T11:37:06Z</vt:lpwstr>
  </property>
  <property fmtid="{D5CDD505-2E9C-101B-9397-08002B2CF9AE}" pid="4" name="MSIP_Label_63341d97-14c9-4aa0-be13-7a4e611063e7_Method">
    <vt:lpwstr>Standard</vt:lpwstr>
  </property>
  <property fmtid="{D5CDD505-2E9C-101B-9397-08002B2CF9AE}" pid="5" name="MSIP_Label_63341d97-14c9-4aa0-be13-7a4e611063e7_Name">
    <vt:lpwstr>general-not-protected</vt:lpwstr>
  </property>
  <property fmtid="{D5CDD505-2E9C-101B-9397-08002B2CF9AE}" pid="6" name="MSIP_Label_63341d97-14c9-4aa0-be13-7a4e611063e7_SiteId">
    <vt:lpwstr>5ae9dff0-8701-47f6-a00b-343f3cd6bc20</vt:lpwstr>
  </property>
  <property fmtid="{D5CDD505-2E9C-101B-9397-08002B2CF9AE}" pid="7" name="MSIP_Label_63341d97-14c9-4aa0-be13-7a4e611063e7_ActionId">
    <vt:lpwstr>d275905a-926c-4a1b-88ed-0000f583a2ea</vt:lpwstr>
  </property>
  <property fmtid="{D5CDD505-2E9C-101B-9397-08002B2CF9AE}" pid="8" name="MSIP_Label_63341d97-14c9-4aa0-be13-7a4e611063e7_ContentBits">
    <vt:lpwstr>0</vt:lpwstr>
  </property>
  <property fmtid="{D5CDD505-2E9C-101B-9397-08002B2CF9AE}" pid="9" name="_NewReviewCycle">
    <vt:lpwstr/>
  </property>
</Properties>
</file>