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  <p:sldMasterId id="2147483672" r:id="rId2"/>
  </p:sldMasterIdLst>
  <p:notesMasterIdLst>
    <p:notesMasterId r:id="rId13"/>
  </p:notesMasterIdLst>
  <p:sldIdLst>
    <p:sldId id="298" r:id="rId3"/>
    <p:sldId id="399" r:id="rId4"/>
    <p:sldId id="397" r:id="rId5"/>
    <p:sldId id="395" r:id="rId6"/>
    <p:sldId id="396" r:id="rId7"/>
    <p:sldId id="290" r:id="rId8"/>
    <p:sldId id="400" r:id="rId9"/>
    <p:sldId id="398" r:id="rId10"/>
    <p:sldId id="305" r:id="rId11"/>
    <p:sldId id="385" r:id="rId1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3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9CC3F-D12D-468B-842F-231C1AF9AE34}" type="datetimeFigureOut">
              <a:rPr lang="cs-CZ" smtClean="0"/>
              <a:t>11.12.2025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1F6872-55F8-4979-8384-7DED198405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8278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11.12.2025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11.12.2025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11.12.2025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066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6867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156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511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32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6045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6659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89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11.12.2025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088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5068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936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1343025" y="1"/>
            <a:ext cx="3228975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343025" y="4485504"/>
            <a:ext cx="3228975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12847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11.12.2025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11.12.2025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11.12.2025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11.12.2025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11.12.2025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11.12.2025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11.12.2025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11.12.2025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586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jana.radejova@kraj-lbc.cz" TargetMode="External"/><Relationship Id="rId2" Type="http://schemas.openxmlformats.org/officeDocument/2006/relationships/hyperlink" Target="mailto:lenka.cvrckova@kraj-lbc.cz" TargetMode="External"/><Relationship Id="rId1" Type="http://schemas.openxmlformats.org/officeDocument/2006/relationships/slideLayout" Target="../slideLayouts/slideLayout23.xml"/><Relationship Id="rId4" Type="http://schemas.openxmlformats.org/officeDocument/2006/relationships/hyperlink" Target="mailto:michaela.stribrna@kraj-lbc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9159" y="766575"/>
            <a:ext cx="7504611" cy="1541417"/>
          </a:xfrm>
        </p:spPr>
        <p:txBody>
          <a:bodyPr>
            <a:noAutofit/>
          </a:bodyPr>
          <a:lstStyle/>
          <a:p>
            <a:r>
              <a:rPr lang="cs-CZ" sz="4800" b="1" dirty="0">
                <a:solidFill>
                  <a:srgbClr val="FF0000"/>
                </a:solidFill>
              </a:rPr>
              <a:t>EKONOMICKÁ ČÁST</a:t>
            </a:r>
            <a:br>
              <a:rPr lang="cs-CZ" sz="4800" b="1" dirty="0">
                <a:solidFill>
                  <a:srgbClr val="FF0000"/>
                </a:solidFill>
              </a:rPr>
            </a:br>
            <a:r>
              <a:rPr lang="cs-CZ" sz="4800" b="1" dirty="0">
                <a:solidFill>
                  <a:srgbClr val="FF0000"/>
                </a:solidFill>
              </a:rPr>
              <a:t>(oddělení nepřímých nákladů)</a:t>
            </a:r>
            <a:endParaRPr lang="cs-CZ" sz="4800" b="1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7C664B2-350A-F404-AD78-4BF29B95424E}"/>
              </a:ext>
            </a:extLst>
          </p:cNvPr>
          <p:cNvSpPr txBox="1"/>
          <p:nvPr/>
        </p:nvSpPr>
        <p:spPr>
          <a:xfrm>
            <a:off x="2039983" y="3213352"/>
            <a:ext cx="506403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1400" b="1" dirty="0"/>
              <a:t>Ing. Michaela Stříbrná</a:t>
            </a:r>
          </a:p>
          <a:p>
            <a:pPr algn="ctr"/>
            <a:r>
              <a:rPr lang="cs-CZ" sz="1400" dirty="0"/>
              <a:t>vedoucí oddělení financování nepřímých nákladů</a:t>
            </a:r>
          </a:p>
          <a:p>
            <a:pPr algn="ctr"/>
            <a:r>
              <a:rPr lang="cs-CZ" sz="1400" dirty="0"/>
              <a:t>(michaela.stribrna@kraj-lbc.cz)</a:t>
            </a:r>
          </a:p>
        </p:txBody>
      </p:sp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3EE3A18A-6196-E3B9-59FF-17B2482093A4}"/>
              </a:ext>
            </a:extLst>
          </p:cNvPr>
          <p:cNvSpPr txBox="1"/>
          <p:nvPr/>
        </p:nvSpPr>
        <p:spPr>
          <a:xfrm>
            <a:off x="256109" y="601161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1"/>
                </a:solidFill>
              </a:rPr>
              <a:t>Porada ředitelů škol a školských zařízení zřizovaných LK Ekonomická část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E66E89B8-ECE7-09BA-0FFF-EE8E7007C538}"/>
              </a:ext>
            </a:extLst>
          </p:cNvPr>
          <p:cNvSpPr/>
          <p:nvPr/>
        </p:nvSpPr>
        <p:spPr>
          <a:xfrm>
            <a:off x="7829006" y="6170632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prosince 2025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124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E0BDE3A-EE04-009A-1EC8-1CDA76D89674}"/>
              </a:ext>
            </a:extLst>
          </p:cNvPr>
          <p:cNvSpPr txBox="1"/>
          <p:nvPr/>
        </p:nvSpPr>
        <p:spPr>
          <a:xfrm>
            <a:off x="646348" y="1859340"/>
            <a:ext cx="7851304" cy="1992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Děkuji za pozornost</a:t>
            </a:r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r>
              <a:rPr lang="cs-CZ" b="1" dirty="0"/>
              <a:t>Ing. Michaela Stříbrná</a:t>
            </a:r>
          </a:p>
          <a:p>
            <a:pPr algn="ctr"/>
            <a:r>
              <a:rPr lang="cs-CZ" dirty="0"/>
              <a:t>vedoucí odd. financování nepřímých nákladů</a:t>
            </a:r>
          </a:p>
        </p:txBody>
      </p:sp>
    </p:spTree>
    <p:extLst>
      <p:ext uri="{BB962C8B-B14F-4D97-AF65-F5344CB8AC3E}">
        <p14:creationId xmlns:p14="http://schemas.microsoft.com/office/powerpoint/2010/main" val="3625023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0711935-9B39-EE19-6C51-D10FFD4240B0}"/>
              </a:ext>
            </a:extLst>
          </p:cNvPr>
          <p:cNvSpPr txBox="1"/>
          <p:nvPr/>
        </p:nvSpPr>
        <p:spPr>
          <a:xfrm>
            <a:off x="678872" y="610279"/>
            <a:ext cx="7786255" cy="58867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cs-CZ" altLang="cs-CZ" sz="4400" b="1" i="1" dirty="0">
                <a:solidFill>
                  <a:srgbClr val="FF0000"/>
                </a:solidFill>
                <a:latin typeface="Calibri Light" panose="020F0302020204030204"/>
              </a:rPr>
              <a:t>PROVOZNÍ PŘÍSPĚVEK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cs-CZ" altLang="cs-CZ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STRUKTURA PROVOZNÍHO PŘÍSPĚVKU:</a:t>
            </a: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altLang="cs-CZ" dirty="0">
                <a:latin typeface="Calibri" panose="020F0502020204030204" pitchFamily="34" charset="0"/>
                <a:cs typeface="Calibri" panose="020F0502020204030204" pitchFamily="34" charset="0"/>
              </a:rPr>
              <a:t>a) závazný ukazatel </a:t>
            </a:r>
            <a:r>
              <a:rPr lang="cs-CZ" altLang="cs-CZ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energie</a:t>
            </a:r>
            <a:r>
              <a:rPr lang="cs-CZ" altLang="cs-CZ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 defTabSz="914400">
              <a:lnSpc>
                <a:spcPct val="90000"/>
              </a:lnSpc>
              <a:spcBef>
                <a:spcPts val="1000"/>
              </a:spcBef>
              <a:defRPr/>
            </a:pPr>
            <a:r>
              <a:rPr lang="cs-CZ" altLang="cs-CZ" dirty="0">
                <a:latin typeface="Calibri" panose="020F0502020204030204" pitchFamily="34" charset="0"/>
                <a:cs typeface="Calibri" panose="020F0502020204030204" pitchFamily="34" charset="0"/>
              </a:rPr>
              <a:t>elektrická energie</a:t>
            </a:r>
          </a:p>
          <a:p>
            <a:pPr lvl="1" defTabSz="914400">
              <a:lnSpc>
                <a:spcPct val="90000"/>
              </a:lnSpc>
              <a:spcBef>
                <a:spcPts val="1000"/>
              </a:spcBef>
              <a:defRPr/>
            </a:pPr>
            <a:r>
              <a:rPr lang="cs-CZ" altLang="cs-CZ" dirty="0">
                <a:latin typeface="Calibri" panose="020F0502020204030204" pitchFamily="34" charset="0"/>
                <a:cs typeface="Calibri" panose="020F0502020204030204" pitchFamily="34" charset="0"/>
              </a:rPr>
              <a:t>plyn</a:t>
            </a:r>
          </a:p>
          <a:p>
            <a:pPr lvl="1" defTabSz="914400">
              <a:lnSpc>
                <a:spcPct val="90000"/>
              </a:lnSpc>
              <a:spcBef>
                <a:spcPts val="1000"/>
              </a:spcBef>
              <a:defRPr/>
            </a:pPr>
            <a:r>
              <a:rPr lang="cs-CZ" altLang="cs-CZ" dirty="0">
                <a:latin typeface="Calibri" panose="020F0502020204030204" pitchFamily="34" charset="0"/>
                <a:cs typeface="Calibri" panose="020F0502020204030204" pitchFamily="34" charset="0"/>
              </a:rPr>
              <a:t>CZT</a:t>
            </a:r>
          </a:p>
          <a:p>
            <a:pPr lvl="1" defTabSz="914400">
              <a:lnSpc>
                <a:spcPct val="90000"/>
              </a:lnSpc>
              <a:spcBef>
                <a:spcPts val="1000"/>
              </a:spcBef>
              <a:defRPr/>
            </a:pPr>
            <a:r>
              <a:rPr lang="cs-CZ" altLang="cs-CZ" b="1" i="1" dirty="0">
                <a:latin typeface="Calibri" panose="020F0502020204030204" pitchFamily="34" charset="0"/>
                <a:cs typeface="Calibri" panose="020F0502020204030204" pitchFamily="34" charset="0"/>
              </a:rPr>
              <a:t>NELZE PŘEVÁDĚT finanční prostředky mezi jednotlivými druhy energií!</a:t>
            </a:r>
          </a:p>
          <a:p>
            <a:pPr lvl="1" defTabSz="914400">
              <a:lnSpc>
                <a:spcPct val="90000"/>
              </a:lnSpc>
              <a:spcBef>
                <a:spcPts val="1000"/>
              </a:spcBef>
              <a:defRPr/>
            </a:pPr>
            <a:r>
              <a:rPr lang="cs-CZ" altLang="cs-CZ" dirty="0">
                <a:latin typeface="Calibri" panose="020F0502020204030204" pitchFamily="34" charset="0"/>
                <a:cs typeface="Calibri" panose="020F0502020204030204" pitchFamily="34" charset="0"/>
              </a:rPr>
              <a:t>V rozpočtu OŠMTS u tohoto ukazatele NENÍ REZERVA.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defRPr/>
            </a:pPr>
            <a:r>
              <a:rPr lang="cs-CZ" altLang="cs-CZ" dirty="0">
                <a:latin typeface="Calibri" panose="020F0502020204030204" pitchFamily="34" charset="0"/>
                <a:cs typeface="Calibri" panose="020F0502020204030204" pitchFamily="34" charset="0"/>
              </a:rPr>
              <a:t>b) závazný ukazatel </a:t>
            </a:r>
            <a:r>
              <a:rPr lang="cs-CZ" altLang="cs-CZ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odpisy svěřeného majetku</a:t>
            </a:r>
            <a:r>
              <a:rPr lang="cs-CZ" altLang="cs-CZ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 defTabSz="914400">
              <a:lnSpc>
                <a:spcPct val="90000"/>
              </a:lnSpc>
              <a:spcBef>
                <a:spcPts val="1000"/>
              </a:spcBef>
              <a:defRPr/>
            </a:pPr>
            <a:r>
              <a:rPr lang="cs-CZ" altLang="cs-CZ" dirty="0">
                <a:latin typeface="Calibri" panose="020F0502020204030204" pitchFamily="34" charset="0"/>
                <a:cs typeface="Calibri" panose="020F0502020204030204" pitchFamily="34" charset="0"/>
              </a:rPr>
              <a:t>movitý majetek</a:t>
            </a:r>
          </a:p>
          <a:p>
            <a:pPr lvl="1" defTabSz="914400">
              <a:lnSpc>
                <a:spcPct val="90000"/>
              </a:lnSpc>
              <a:spcBef>
                <a:spcPts val="1000"/>
              </a:spcBef>
              <a:defRPr/>
            </a:pPr>
            <a:r>
              <a:rPr lang="cs-CZ" altLang="cs-CZ" dirty="0">
                <a:latin typeface="Calibri" panose="020F0502020204030204" pitchFamily="34" charset="0"/>
                <a:cs typeface="Calibri" panose="020F0502020204030204" pitchFamily="34" charset="0"/>
              </a:rPr>
              <a:t>nemovitý majetek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defRPr/>
            </a:pPr>
            <a:r>
              <a:rPr lang="cs-CZ" altLang="cs-CZ" dirty="0">
                <a:latin typeface="Calibri" panose="020F0502020204030204" pitchFamily="34" charset="0"/>
                <a:cs typeface="Calibri" panose="020F0502020204030204" pitchFamily="34" charset="0"/>
              </a:rPr>
              <a:t>c) závazný ukazatel - </a:t>
            </a:r>
            <a:r>
              <a:rPr lang="cs-CZ" altLang="cs-CZ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čistý provozní příspěvek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defRPr/>
            </a:pPr>
            <a:endParaRPr lang="cs-CZ" alt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914400">
              <a:lnSpc>
                <a:spcPct val="90000"/>
              </a:lnSpc>
              <a:spcBef>
                <a:spcPts val="1000"/>
              </a:spcBef>
              <a:defRPr/>
            </a:pPr>
            <a:r>
              <a:rPr lang="cs-CZ" altLang="cs-CZ" i="1" dirty="0">
                <a:latin typeface="Calibri" panose="020F0502020204030204" pitchFamily="34" charset="0"/>
                <a:cs typeface="Calibri" panose="020F0502020204030204" pitchFamily="34" charset="0"/>
              </a:rPr>
              <a:t>Převod finančních prostředků mezi závaznými ukazateli dle vlastního rozhodnutí </a:t>
            </a:r>
            <a:r>
              <a:rPr lang="cs-CZ" altLang="cs-CZ" b="1" i="1" dirty="0">
                <a:latin typeface="Calibri" panose="020F0502020204030204" pitchFamily="34" charset="0"/>
                <a:cs typeface="Calibri" panose="020F0502020204030204" pitchFamily="34" charset="0"/>
              </a:rPr>
              <a:t>NENÍ MOŽNÝ </a:t>
            </a:r>
            <a:r>
              <a:rPr kumimoji="0" lang="cs-CZ" altLang="cs-CZ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kumimoji="0" lang="cs-CZ" altLang="cs-CZ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poru</a:t>
            </a:r>
            <a:r>
              <a:rPr lang="cs-CZ" altLang="cs-CZ" i="1" dirty="0" err="1">
                <a:latin typeface="Calibri" panose="020F0502020204030204" pitchFamily="34" charset="0"/>
                <a:cs typeface="Calibri" panose="020F0502020204030204" pitchFamily="34" charset="0"/>
              </a:rPr>
              <a:t>šení</a:t>
            </a:r>
            <a:r>
              <a:rPr lang="cs-CZ" altLang="cs-CZ" i="1" dirty="0">
                <a:latin typeface="Calibri" panose="020F0502020204030204" pitchFamily="34" charset="0"/>
                <a:cs typeface="Calibri" panose="020F0502020204030204" pitchFamily="34" charset="0"/>
              </a:rPr>
              <a:t> rozpočtové kázně). Úpravy se souhlasem rady kraje.</a:t>
            </a:r>
            <a:endParaRPr kumimoji="0" lang="cs-CZ" altLang="cs-CZ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722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599A3E85-E084-BD01-D6BA-7740627846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32368" y="5722955"/>
            <a:ext cx="884578" cy="347158"/>
          </a:xfrm>
          <a:prstGeom prst="rect">
            <a:avLst/>
          </a:prstGeom>
        </p:spPr>
      </p:pic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397814CB-4655-F3AD-111C-2254DCDEE498}"/>
              </a:ext>
            </a:extLst>
          </p:cNvPr>
          <p:cNvSpPr txBox="1">
            <a:spLocks/>
          </p:cNvSpPr>
          <p:nvPr/>
        </p:nvSpPr>
        <p:spPr>
          <a:xfrm>
            <a:off x="655781" y="341745"/>
            <a:ext cx="8057143" cy="5283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cs-CZ" altLang="cs-CZ" sz="4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ROZPOČET ROK 2025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cs-CZ" altLang="cs-CZ" sz="1800" dirty="0">
                <a:solidFill>
                  <a:prstClr val="black"/>
                </a:solidFill>
                <a:latin typeface="Calibri" panose="020F0502020204030204"/>
              </a:rPr>
              <a:t>Kapitola Příspěvkové organizace OŠMTS k 1.1.2025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 </a:t>
            </a:r>
            <a:r>
              <a:rPr kumimoji="0" lang="cs-CZ" altLang="cs-CZ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částka 413.987.630 Kč: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SR k 1.1.		skutečnost k 31.12.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el. energie		43.895.000 Kč  	45.387.000 Kč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plyn			67.085.000 Kč  </a:t>
            </a:r>
            <a:r>
              <a:rPr lang="cs-CZ" altLang="cs-CZ" sz="1800" dirty="0">
                <a:solidFill>
                  <a:prstClr val="black"/>
                </a:solidFill>
                <a:latin typeface="Calibri" panose="020F0502020204030204"/>
              </a:rPr>
              <a:t>	67.085.000 Kč</a:t>
            </a:r>
            <a:endParaRPr kumimoji="0" lang="cs-CZ" altLang="cs-C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cs-CZ" altLang="cs-CZ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dálk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teplo		38.107.000 Kč  	38.107.000 Kč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Odpisy MM + NM		44.620.630 Kč  	45.756.942 Kč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Čistý provoz		220.280.000 Kč      217.651.688 Kč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v tom rezerva		20.000.000 Kč               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cs-CZ" altLang="cs-CZ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Čerpání rezervy 20.000.000 Kč: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cs-CZ" altLang="cs-CZ" sz="1800" dirty="0">
                <a:solidFill>
                  <a:prstClr val="black"/>
                </a:solidFill>
                <a:latin typeface="Calibri" panose="020F0502020204030204"/>
              </a:rPr>
              <a:t>pokryto 56 akcí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cs-CZ" altLang="cs-CZ" sz="1800" dirty="0">
                <a:solidFill>
                  <a:prstClr val="black"/>
                </a:solidFill>
                <a:latin typeface="Calibri" panose="020F0502020204030204"/>
              </a:rPr>
              <a:t>dofinancování nákladů za el. energii – 1.492.000 Kč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cs-CZ" altLang="cs-CZ" sz="1800" dirty="0">
                <a:solidFill>
                  <a:prstClr val="black"/>
                </a:solidFill>
                <a:latin typeface="Calibri" panose="020F0502020204030204"/>
              </a:rPr>
              <a:t>d</a:t>
            </a:r>
            <a:r>
              <a:rPr kumimoji="0" lang="cs-CZ" altLang="cs-CZ" sz="1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ofinancování</a:t>
            </a:r>
            <a:r>
              <a:rPr kumimoji="0" lang="cs-CZ" altLang="cs-CZ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odpisů movitého majetku – 1.136.312 Kč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cs-CZ" altLang="cs-CZ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endParaRPr kumimoji="0" lang="cs-CZ" altLang="cs-C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altLang="cs-C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9147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08C167-16D9-AC7E-83D0-8D54B527B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04692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b="1" i="1" dirty="0">
                <a:solidFill>
                  <a:srgbClr val="FF0000"/>
                </a:solidFill>
              </a:rPr>
              <a:t>ROZPOČET ENERGIE 2025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7AD201-9CD4-9C46-B9E9-00EBD397B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26836"/>
            <a:ext cx="7804150" cy="4812145"/>
          </a:xfrm>
        </p:spPr>
        <p:txBody>
          <a:bodyPr>
            <a:normAutofit fontScale="92500" lnSpcReduction="1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SCHVÁLENÝ ROZPOČET K 1.1.2025 částka 149.087.000 Kč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el. energie		43.895.000 Kč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plyn			         67.085.000 Kč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cs-CZ" altLang="cs-CZ" sz="1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dálk</a:t>
            </a:r>
            <a:r>
              <a:rPr kumimoji="0" lang="cs-CZ" altLang="cs-CZ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teplo		38.107.000 Kč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altLang="cs-CZ" sz="1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Rozpočtové opatření – červen 2025: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el.energie</a:t>
            </a:r>
            <a:r>
              <a:rPr kumimoji="0" lang="cs-CZ" altLang="cs-CZ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cs-CZ" altLang="cs-CZ" sz="1900" dirty="0">
                <a:solidFill>
                  <a:prstClr val="black"/>
                </a:solidFill>
                <a:latin typeface="Calibri" panose="020F0502020204030204"/>
              </a:rPr>
              <a:t>15</a:t>
            </a:r>
            <a:r>
              <a:rPr kumimoji="0" lang="cs-CZ" altLang="cs-CZ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PO – úprava 1,2 mil. Kč  (z rezervy odboru 1,236 mil. Kč)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plyn 9 PO – úprava 1 mil. Kč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dálk.teplo</a:t>
            </a:r>
            <a:r>
              <a:rPr kumimoji="0" lang="cs-CZ" altLang="cs-CZ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5 PO – úprava 1 mil. Kč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altLang="cs-CZ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Rozpočtové opatření – prosinec 202</a:t>
            </a:r>
            <a:r>
              <a:rPr lang="cs-CZ" altLang="cs-CZ" sz="1900" b="1" u="sng" dirty="0">
                <a:solidFill>
                  <a:prstClr val="black"/>
                </a:solidFill>
                <a:latin typeface="Calibri" panose="020F0502020204030204"/>
              </a:rPr>
              <a:t>5</a:t>
            </a:r>
            <a:r>
              <a:rPr kumimoji="0" lang="cs-CZ" altLang="cs-CZ" sz="1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9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el.energie</a:t>
            </a:r>
            <a:r>
              <a:rPr kumimoji="0" lang="cs-CZ" altLang="cs-CZ" sz="1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cs-CZ" altLang="cs-CZ" sz="1900" dirty="0">
                <a:solidFill>
                  <a:srgbClr val="FF0000"/>
                </a:solidFill>
                <a:latin typeface="Calibri" panose="020F0502020204030204"/>
              </a:rPr>
              <a:t>56</a:t>
            </a:r>
            <a:r>
              <a:rPr kumimoji="0" lang="cs-CZ" altLang="cs-CZ" sz="1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PO – úprava 4,1 mil. Kč </a:t>
            </a:r>
            <a:r>
              <a:rPr kumimoji="0" lang="cs-CZ" altLang="cs-CZ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(z rezervy odboru 256 tis. Kč)</a:t>
            </a:r>
            <a:endParaRPr kumimoji="0" lang="cs-CZ" altLang="cs-CZ" sz="1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plyn 10 PO – úprava 549 tis. Kč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dálk.teplo</a:t>
            </a:r>
            <a:r>
              <a:rPr kumimoji="0" lang="cs-CZ" altLang="cs-CZ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7 PO – úprava 1,3 mil. Kč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altLang="cs-CZ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UPRAVENÝ ROZPOČET K 31.12.202</a:t>
            </a:r>
            <a:r>
              <a:rPr lang="cs-CZ" altLang="cs-CZ" sz="1900" b="1" u="sng" dirty="0">
                <a:solidFill>
                  <a:prstClr val="black"/>
                </a:solidFill>
                <a:latin typeface="Calibri" panose="020F0502020204030204"/>
              </a:rPr>
              <a:t>5</a:t>
            </a:r>
            <a:r>
              <a:rPr kumimoji="0" lang="cs-CZ" altLang="cs-CZ" sz="1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částka 150.579.000 Kč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el. energie		 45.387.000 Kč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plyn			         67.085.000 Kč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dálk</a:t>
            </a:r>
            <a:r>
              <a:rPr kumimoji="0" lang="cs-CZ" altLang="cs-CZ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teplo		 38.107.000 Kč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1945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0F8EAC-B755-7A7E-D03C-F7325D847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b="1" i="1" dirty="0">
                <a:solidFill>
                  <a:srgbClr val="FF0000"/>
                </a:solidFill>
              </a:rPr>
              <a:t>ENERGIE  2024 - 2026</a:t>
            </a:r>
            <a:br>
              <a:rPr lang="cs-CZ" altLang="cs-CZ" b="1" i="1" dirty="0">
                <a:solidFill>
                  <a:srgbClr val="FF0000"/>
                </a:solidFill>
              </a:rPr>
            </a:br>
            <a:endParaRPr lang="cs-CZ" dirty="0"/>
          </a:p>
        </p:txBody>
      </p:sp>
      <p:graphicFrame>
        <p:nvGraphicFramePr>
          <p:cNvPr id="14" name="Zástupný obsah 13">
            <a:extLst>
              <a:ext uri="{FF2B5EF4-FFF2-40B4-BE49-F238E27FC236}">
                <a16:creationId xmlns:a16="http://schemas.microsoft.com/office/drawing/2014/main" id="{8C0F6FFD-B863-4218-F2FB-100C8FBFDF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627914"/>
              </p:ext>
            </p:extLst>
          </p:nvPr>
        </p:nvGraphicFramePr>
        <p:xfrm>
          <a:off x="1486475" y="1067982"/>
          <a:ext cx="6171045" cy="23610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8941">
                  <a:extLst>
                    <a:ext uri="{9D8B030D-6E8A-4147-A177-3AD203B41FA5}">
                      <a16:colId xmlns:a16="http://schemas.microsoft.com/office/drawing/2014/main" val="1337683747"/>
                    </a:ext>
                  </a:extLst>
                </a:gridCol>
                <a:gridCol w="1830348">
                  <a:extLst>
                    <a:ext uri="{9D8B030D-6E8A-4147-A177-3AD203B41FA5}">
                      <a16:colId xmlns:a16="http://schemas.microsoft.com/office/drawing/2014/main" val="130219623"/>
                    </a:ext>
                  </a:extLst>
                </a:gridCol>
                <a:gridCol w="1550073">
                  <a:extLst>
                    <a:ext uri="{9D8B030D-6E8A-4147-A177-3AD203B41FA5}">
                      <a16:colId xmlns:a16="http://schemas.microsoft.com/office/drawing/2014/main" val="616765656"/>
                    </a:ext>
                  </a:extLst>
                </a:gridCol>
                <a:gridCol w="1681683">
                  <a:extLst>
                    <a:ext uri="{9D8B030D-6E8A-4147-A177-3AD203B41FA5}">
                      <a16:colId xmlns:a16="http://schemas.microsoft.com/office/drawing/2014/main" val="2050908832"/>
                    </a:ext>
                  </a:extLst>
                </a:gridCol>
              </a:tblGrid>
              <a:tr h="209270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r>
                        <a:rPr lang="cs-CZ" sz="1800" b="1" u="none" strike="noStrike" dirty="0">
                          <a:effectLst/>
                        </a:rPr>
                        <a:t>Schválený rozpočet </a:t>
                      </a:r>
                    </a:p>
                    <a:p>
                      <a:pPr algn="l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 k 1.1. daného roku 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>
                          <a:effectLst/>
                        </a:rPr>
                        <a:t>v Kč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75501986"/>
                  </a:ext>
                </a:extLst>
              </a:tr>
              <a:tr h="1967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2024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2025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2026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2642762"/>
                  </a:ext>
                </a:extLst>
              </a:tr>
              <a:tr h="265741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ELEKTŘINA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>
                          <a:effectLst/>
                        </a:rPr>
                        <a:t>61 782 000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43 895 000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60 506 000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71443979"/>
                  </a:ext>
                </a:extLst>
              </a:tr>
              <a:tr h="338499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PLYN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>
                          <a:effectLst/>
                        </a:rPr>
                        <a:t>61 484 000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67 085 000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>
                          <a:effectLst/>
                        </a:rPr>
                        <a:t>66 731 000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28910484"/>
                  </a:ext>
                </a:extLst>
              </a:tr>
              <a:tr h="338499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CZT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28 594 000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38 107 000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>
                          <a:effectLst/>
                        </a:rPr>
                        <a:t>44 714 000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75078370"/>
                  </a:ext>
                </a:extLst>
              </a:tr>
              <a:tr h="18198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151 860 000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149 087 000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171 951 000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76252594"/>
                  </a:ext>
                </a:extLst>
              </a:tr>
              <a:tr h="27079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01395218"/>
                  </a:ext>
                </a:extLst>
              </a:tr>
            </a:tbl>
          </a:graphicData>
        </a:graphic>
      </p:graphicFrame>
      <p:graphicFrame>
        <p:nvGraphicFramePr>
          <p:cNvPr id="15" name="Zástupný obsah 13">
            <a:extLst>
              <a:ext uri="{FF2B5EF4-FFF2-40B4-BE49-F238E27FC236}">
                <a16:creationId xmlns:a16="http://schemas.microsoft.com/office/drawing/2014/main" id="{F9768C5F-A764-5DAA-C1F8-19C69CB4FA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1163521"/>
              </p:ext>
            </p:extLst>
          </p:nvPr>
        </p:nvGraphicFramePr>
        <p:xfrm>
          <a:off x="1486474" y="3867595"/>
          <a:ext cx="6171045" cy="20866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8941">
                  <a:extLst>
                    <a:ext uri="{9D8B030D-6E8A-4147-A177-3AD203B41FA5}">
                      <a16:colId xmlns:a16="http://schemas.microsoft.com/office/drawing/2014/main" val="1337683747"/>
                    </a:ext>
                  </a:extLst>
                </a:gridCol>
                <a:gridCol w="1830348">
                  <a:extLst>
                    <a:ext uri="{9D8B030D-6E8A-4147-A177-3AD203B41FA5}">
                      <a16:colId xmlns:a16="http://schemas.microsoft.com/office/drawing/2014/main" val="130219623"/>
                    </a:ext>
                  </a:extLst>
                </a:gridCol>
                <a:gridCol w="1550073">
                  <a:extLst>
                    <a:ext uri="{9D8B030D-6E8A-4147-A177-3AD203B41FA5}">
                      <a16:colId xmlns:a16="http://schemas.microsoft.com/office/drawing/2014/main" val="616765656"/>
                    </a:ext>
                  </a:extLst>
                </a:gridCol>
                <a:gridCol w="1681683">
                  <a:extLst>
                    <a:ext uri="{9D8B030D-6E8A-4147-A177-3AD203B41FA5}">
                      <a16:colId xmlns:a16="http://schemas.microsoft.com/office/drawing/2014/main" val="2050908832"/>
                    </a:ext>
                  </a:extLst>
                </a:gridCol>
              </a:tblGrid>
              <a:tr h="209270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Skutečnost k 31.12.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v Kč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75501986"/>
                  </a:ext>
                </a:extLst>
              </a:tr>
              <a:tr h="1967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2024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2025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2642762"/>
                  </a:ext>
                </a:extLst>
              </a:tr>
              <a:tr h="265741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ELEKTŘINA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61 782 000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45 387 000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X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71443979"/>
                  </a:ext>
                </a:extLst>
              </a:tr>
              <a:tr h="338499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PLYN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61 484 000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67 085 000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X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28910484"/>
                  </a:ext>
                </a:extLst>
              </a:tr>
              <a:tr h="338499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CZT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33 905 000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u="none" strike="noStrike" dirty="0">
                          <a:effectLst/>
                        </a:rPr>
                        <a:t>38 107 000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X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75078370"/>
                  </a:ext>
                </a:extLst>
              </a:tr>
              <a:tr h="18198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157 171 000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b="1" u="none" strike="noStrike" dirty="0">
                          <a:effectLst/>
                        </a:rPr>
                        <a:t>150 579 000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X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76252594"/>
                  </a:ext>
                </a:extLst>
              </a:tr>
              <a:tr h="27079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01395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209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599A3E85-E084-BD01-D6BA-7740627846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32368" y="5722955"/>
            <a:ext cx="884578" cy="347158"/>
          </a:xfrm>
          <a:prstGeom prst="rect">
            <a:avLst/>
          </a:prstGeom>
        </p:spPr>
      </p:pic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397814CB-4655-F3AD-111C-2254DCDEE498}"/>
              </a:ext>
            </a:extLst>
          </p:cNvPr>
          <p:cNvSpPr txBox="1">
            <a:spLocks/>
          </p:cNvSpPr>
          <p:nvPr/>
        </p:nvSpPr>
        <p:spPr>
          <a:xfrm>
            <a:off x="655781" y="341745"/>
            <a:ext cx="8057143" cy="520007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cs-CZ" altLang="cs-CZ" sz="4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ROZPOČET ROK 2026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cs-CZ" altLang="cs-CZ" sz="1800" dirty="0">
                <a:solidFill>
                  <a:prstClr val="black"/>
                </a:solidFill>
                <a:latin typeface="Calibri" panose="020F0502020204030204"/>
              </a:rPr>
              <a:t>Schválený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provozní příspěvek na rok 2026 – </a:t>
            </a:r>
            <a:r>
              <a:rPr kumimoji="0" lang="cs-CZ" altLang="cs-CZ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částka 447.647.000 Kč: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(nárůst celkového provozního příspěvku oproti 2025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 </a:t>
            </a:r>
            <a:r>
              <a:rPr lang="cs-CZ" altLang="cs-CZ" sz="1800" b="1" dirty="0">
                <a:solidFill>
                  <a:prstClr val="black"/>
                </a:solidFill>
                <a:latin typeface="Calibri" panose="020F0502020204030204"/>
              </a:rPr>
              <a:t>33.659.370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Kč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SR 2026		SR 2025	</a:t>
            </a:r>
          </a:p>
          <a:p>
            <a:pPr lvl="0">
              <a:buNone/>
              <a:defRPr/>
            </a:pPr>
            <a:r>
              <a:rPr lang="cs-CZ" altLang="cs-CZ" sz="1800" dirty="0">
                <a:solidFill>
                  <a:prstClr val="black"/>
                </a:solidFill>
                <a:latin typeface="Calibri" panose="020F0502020204030204"/>
              </a:rPr>
              <a:t>	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el. energie		60.506.000 Kč  </a:t>
            </a:r>
            <a:r>
              <a:rPr lang="cs-CZ" altLang="cs-CZ" sz="1800" dirty="0">
                <a:solidFill>
                  <a:prstClr val="black"/>
                </a:solidFill>
              </a:rPr>
              <a:t>	 43.895.000 Kč </a:t>
            </a:r>
            <a:endParaRPr kumimoji="0" lang="cs-CZ" altLang="cs-C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buNone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plyn			66.731.000 Kč  </a:t>
            </a:r>
            <a:r>
              <a:rPr lang="cs-CZ" altLang="cs-CZ" sz="1800" dirty="0">
                <a:solidFill>
                  <a:prstClr val="black"/>
                </a:solidFill>
              </a:rPr>
              <a:t>	 67.085.000 Kč </a:t>
            </a:r>
            <a:endParaRPr kumimoji="0" lang="cs-CZ" altLang="cs-C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buNone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cs-CZ" altLang="cs-CZ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dálk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teplo		</a:t>
            </a:r>
            <a:r>
              <a:rPr lang="cs-CZ" altLang="cs-CZ" sz="1800" dirty="0">
                <a:solidFill>
                  <a:prstClr val="black"/>
                </a:solidFill>
                <a:latin typeface="Calibri" panose="020F0502020204030204"/>
              </a:rPr>
              <a:t>44.714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.000 Kč  </a:t>
            </a:r>
            <a:r>
              <a:rPr lang="cs-CZ" altLang="cs-CZ" sz="1800" dirty="0">
                <a:solidFill>
                  <a:prstClr val="black"/>
                </a:solidFill>
              </a:rPr>
              <a:t>	 38.107.000 Kč </a:t>
            </a:r>
            <a:endParaRPr kumimoji="0" lang="cs-CZ" altLang="cs-C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cs-CZ" altLang="cs-CZ" sz="1800" b="1" i="1" dirty="0">
                <a:solidFill>
                  <a:prstClr val="black"/>
                </a:solidFill>
                <a:latin typeface="Calibri" panose="020F0502020204030204"/>
              </a:rPr>
              <a:t>(Mezisoučet – energie             71.951.000 Kč         149.087.000 Kč)</a:t>
            </a:r>
            <a:endParaRPr kumimoji="0" lang="cs-CZ" altLang="cs-CZ" sz="1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buNone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Odpisy MM + NM		</a:t>
            </a:r>
            <a:r>
              <a:rPr lang="cs-CZ" altLang="cs-CZ" sz="1800" dirty="0">
                <a:solidFill>
                  <a:prstClr val="black"/>
                </a:solidFill>
                <a:latin typeface="Calibri" panose="020F0502020204030204"/>
              </a:rPr>
              <a:t>52.997.800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Kč  </a:t>
            </a:r>
            <a:r>
              <a:rPr lang="cs-CZ" altLang="cs-CZ" sz="1800" dirty="0">
                <a:solidFill>
                  <a:prstClr val="black"/>
                </a:solidFill>
              </a:rPr>
              <a:t>	 44.620.630 Kč </a:t>
            </a:r>
            <a:endParaRPr kumimoji="0" lang="cs-CZ" altLang="cs-C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buNone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Čistý provoz	                  222.698.200 Kč </a:t>
            </a:r>
            <a:r>
              <a:rPr lang="cs-CZ" altLang="cs-CZ" sz="1800" dirty="0">
                <a:solidFill>
                  <a:prstClr val="black"/>
                </a:solidFill>
                <a:latin typeface="Calibri" panose="020F0502020204030204"/>
              </a:rPr>
              <a:t>     </a:t>
            </a:r>
            <a:r>
              <a:rPr lang="cs-CZ" altLang="cs-CZ" sz="1800" dirty="0">
                <a:solidFill>
                  <a:prstClr val="black"/>
                </a:solidFill>
              </a:rPr>
              <a:t>220.280.000 Kč </a:t>
            </a:r>
            <a:endParaRPr kumimoji="0" lang="cs-CZ" altLang="cs-C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v tom rezerva		20.000.000 Kč  	  20.000.000 Kč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cs-CZ" altLang="cs-CZ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Určovací dopisy s výší provozního příspěvku na rok 2026 a s pravidly čerpání budou rozeslány do konce roku. 	</a:t>
            </a:r>
            <a:endParaRPr kumimoji="0" lang="cs-CZ" altLang="cs-C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altLang="cs-C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23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0F46E4-698C-927F-BC99-BCB25096F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35601"/>
          </a:xfrm>
        </p:spPr>
        <p:txBody>
          <a:bodyPr/>
          <a:lstStyle/>
          <a:p>
            <a:pPr algn="ctr"/>
            <a:r>
              <a:rPr lang="cs-CZ" altLang="cs-CZ" b="1" i="1" dirty="0">
                <a:solidFill>
                  <a:srgbClr val="FF0000"/>
                </a:solidFill>
              </a:rPr>
              <a:t>CENY ENERGIÍ 2026</a:t>
            </a:r>
            <a:endParaRPr lang="cs-CZ" dirty="0"/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2E8512F0-65DA-80F4-6401-D09812FA8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99127"/>
            <a:ext cx="7886700" cy="50778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1800" b="1" dirty="0"/>
          </a:p>
          <a:p>
            <a:pPr marL="0" indent="0">
              <a:buNone/>
            </a:pPr>
            <a:r>
              <a:rPr lang="cs-CZ" sz="1800" b="1" u="sng" dirty="0"/>
              <a:t>Elektrická energie – hladina nízkého napětí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cena </a:t>
            </a:r>
            <a:r>
              <a:rPr lang="cs-CZ" sz="1600" u="sng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za komoditu </a:t>
            </a:r>
            <a:r>
              <a:rPr lang="cs-CZ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2.336 Kč bez DPH/</a:t>
            </a:r>
            <a:r>
              <a:rPr lang="cs-CZ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MWh</a:t>
            </a:r>
            <a:r>
              <a:rPr lang="cs-CZ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</a:p>
          <a:p>
            <a:pPr marL="0" lvl="0" indent="0" algn="just">
              <a:buNone/>
            </a:pPr>
            <a:r>
              <a:rPr lang="cs-CZ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	jedná se o cenu průměrnou za celé portfolio odběrných míst, konkrétní cena 	k jednotlivým tarifním sazbám – C02d – „svícení“, C25d - „bojler“, C56d – „tepelné 	čerpadlo“ </a:t>
            </a:r>
            <a:r>
              <a:rPr lang="cs-CZ" sz="160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– je uvedena </a:t>
            </a:r>
            <a:r>
              <a:rPr lang="cs-CZ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v Závěrkovém listu burzovního nákupu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cs-CZ" sz="1600" dirty="0"/>
              <a:t>dodavatel Pražská plynárenská, a.s. (stejný jako v roce 2025)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cs-CZ" sz="16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lvl="0" indent="0">
              <a:buNone/>
            </a:pPr>
            <a:r>
              <a:rPr lang="cs-CZ" sz="1800" b="1" u="sng" dirty="0"/>
              <a:t>Zemní plyn - maloodběr</a:t>
            </a:r>
          </a:p>
          <a:p>
            <a:pPr lvl="0"/>
            <a:r>
              <a:rPr lang="cs-CZ" sz="1600" dirty="0"/>
              <a:t>cena </a:t>
            </a:r>
            <a:r>
              <a:rPr lang="cs-CZ" sz="1600" u="sng" dirty="0"/>
              <a:t>za komoditu </a:t>
            </a:r>
            <a:r>
              <a:rPr lang="cs-CZ" sz="1600" dirty="0"/>
              <a:t>729 Kč bez DPH/</a:t>
            </a:r>
            <a:r>
              <a:rPr lang="cs-CZ" sz="1600" dirty="0" err="1"/>
              <a:t>MWh</a:t>
            </a:r>
            <a:endParaRPr lang="cs-CZ" sz="1600" dirty="0"/>
          </a:p>
          <a:p>
            <a:pPr lvl="0"/>
            <a:r>
              <a:rPr lang="cs-CZ" sz="1600" dirty="0"/>
              <a:t>dodavatel Pražská plynárenská, a.s. (stejný jako v roce 2025)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dirty="0"/>
              <a:t>Schváleno radou kraje dne 9. 12. 2025.</a:t>
            </a:r>
          </a:p>
        </p:txBody>
      </p:sp>
    </p:spTree>
    <p:extLst>
      <p:ext uri="{BB962C8B-B14F-4D97-AF65-F5344CB8AC3E}">
        <p14:creationId xmlns:p14="http://schemas.microsoft.com/office/powerpoint/2010/main" val="3406440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4E5150-BA34-E1B2-31BF-5C23F1790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15529"/>
          </a:xfrm>
        </p:spPr>
        <p:txBody>
          <a:bodyPr/>
          <a:lstStyle/>
          <a:p>
            <a:pPr algn="ctr"/>
            <a:r>
              <a:rPr lang="cs-CZ" altLang="cs-CZ" b="1" i="1" dirty="0">
                <a:solidFill>
                  <a:srgbClr val="FF0000"/>
                </a:solidFill>
              </a:rPr>
              <a:t>INVESTICE 2026</a:t>
            </a:r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5BE373E-C34C-4388-1AD9-9C1AA6C74EB0}"/>
              </a:ext>
            </a:extLst>
          </p:cNvPr>
          <p:cNvSpPr txBox="1"/>
          <p:nvPr/>
        </p:nvSpPr>
        <p:spPr>
          <a:xfrm>
            <a:off x="1586834" y="1030360"/>
            <a:ext cx="59703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/>
              <a:t>Kapitola 920 04/920 14 – Kapitálové výdaje – 328.000.000 Kč</a:t>
            </a:r>
            <a:endParaRPr lang="cs-CZ" dirty="0"/>
          </a:p>
        </p:txBody>
      </p:sp>
      <p:pic>
        <p:nvPicPr>
          <p:cNvPr id="7" name="Zástupný obsah 6" descr="Obsah obrázku text, snímek obrazovky, Písmo, číslo&#10;&#10;Obsah generovaný pomocí AI může být nesprávný.">
            <a:extLst>
              <a:ext uri="{FF2B5EF4-FFF2-40B4-BE49-F238E27FC236}">
                <a16:creationId xmlns:a16="http://schemas.microsoft.com/office/drawing/2014/main" id="{E8BF58FC-11AD-C514-BB84-093F3B223B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6690" y="1399692"/>
            <a:ext cx="7370619" cy="5093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640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0C198F8-33D5-69B7-FCCF-474147FFF0B7}"/>
              </a:ext>
            </a:extLst>
          </p:cNvPr>
          <p:cNvSpPr txBox="1"/>
          <p:nvPr/>
        </p:nvSpPr>
        <p:spPr>
          <a:xfrm>
            <a:off x="1975625" y="888152"/>
            <a:ext cx="53100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INVENTARIZACE MAJETKU ZA ROK 2025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8FF894AB-1C16-2E97-580E-CA94230E5412}"/>
              </a:ext>
            </a:extLst>
          </p:cNvPr>
          <p:cNvSpPr txBox="1"/>
          <p:nvPr/>
        </p:nvSpPr>
        <p:spPr>
          <a:xfrm>
            <a:off x="1181857" y="1334427"/>
            <a:ext cx="67197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odevzdání elektronicky na e-mail: </a:t>
            </a:r>
            <a:r>
              <a:rPr kumimoji="0" lang="cs-CZ" alt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2"/>
              </a:rPr>
              <a:t>lenka.cvrckova@kraj-lbc.cz</a:t>
            </a:r>
            <a:endParaRPr kumimoji="0" lang="cs-CZ" altLang="cs-CZ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(po schválení i v písemné </a:t>
            </a:r>
            <a:r>
              <a:rPr kumimoji="0" lang="cs-CZ" alt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8F8F8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podobě </a:t>
            </a:r>
            <a:r>
              <a:rPr kumimoji="0" lang="cs-CZ" altLang="cs-CZ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 23. 1. 2026</a:t>
            </a:r>
            <a:r>
              <a:rPr kumimoji="0" lang="cs-CZ" alt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9CE8510-4B61-EEB9-7763-133D8DEA3E43}"/>
              </a:ext>
            </a:extLst>
          </p:cNvPr>
          <p:cNvSpPr txBox="1"/>
          <p:nvPr/>
        </p:nvSpPr>
        <p:spPr>
          <a:xfrm>
            <a:off x="1402865" y="219318"/>
            <a:ext cx="628976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4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POKYNY KE KONCI R. 2025</a:t>
            </a:r>
            <a:endParaRPr kumimoji="0" lang="cs-CZ" sz="4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ABE374EE-92C0-2525-8CC6-1085209747DA}"/>
              </a:ext>
            </a:extLst>
          </p:cNvPr>
          <p:cNvSpPr txBox="1"/>
          <p:nvPr/>
        </p:nvSpPr>
        <p:spPr>
          <a:xfrm>
            <a:off x="1493123" y="2904396"/>
            <a:ext cx="63269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DAŇ Z NEMOVITOSTI NA ROK 2026 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3879E256-C664-4999-3B10-70D81FFD3ECA}"/>
              </a:ext>
            </a:extLst>
          </p:cNvPr>
          <p:cNvSpPr txBox="1"/>
          <p:nvPr/>
        </p:nvSpPr>
        <p:spPr>
          <a:xfrm>
            <a:off x="711200" y="3285845"/>
            <a:ext cx="75097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termín pro zaslání podkladů: </a:t>
            </a:r>
            <a:r>
              <a:rPr kumimoji="0" lang="cs-CZ" altLang="cs-CZ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12. 1. 2026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vyřizuje: Ing. Jana Radějová (</a:t>
            </a:r>
            <a:r>
              <a:rPr kumimoji="0" lang="cs-CZ" alt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jana.radejova@kraj-lbc.cz</a:t>
            </a:r>
            <a:r>
              <a:rPr kumimoji="0" lang="cs-CZ" alt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EA36BC01-307A-EFD2-E190-73EA48F8E846}"/>
              </a:ext>
            </a:extLst>
          </p:cNvPr>
          <p:cNvSpPr txBox="1"/>
          <p:nvPr/>
        </p:nvSpPr>
        <p:spPr>
          <a:xfrm>
            <a:off x="1611843" y="1878188"/>
            <a:ext cx="60894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ÚČETNÍ ZÁVĚRKY ZA ROK 2025</a:t>
            </a:r>
            <a:endParaRPr kumimoji="0" lang="cs-CZ" altLang="cs-CZ" sz="24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47B1AFA0-40AA-59E9-5A12-ABE06F90027F}"/>
              </a:ext>
            </a:extLst>
          </p:cNvPr>
          <p:cNvSpPr txBox="1"/>
          <p:nvPr/>
        </p:nvSpPr>
        <p:spPr>
          <a:xfrm>
            <a:off x="711200" y="2339853"/>
            <a:ext cx="76203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pokyn bude zveřejněn na začátku ledna na edulk.cz</a:t>
            </a:r>
          </a:p>
          <a:p>
            <a:pPr marL="457200" marR="0" lvl="1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příděl kladného výsledku hospodaření </a:t>
            </a:r>
            <a:r>
              <a:rPr kumimoji="0" lang="cs-CZ" altLang="cs-CZ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POUZE do rezervního fondu!!! 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0CDF3B4-3FC2-4646-0A75-E4B1F1C15D49}"/>
              </a:ext>
            </a:extLst>
          </p:cNvPr>
          <p:cNvSpPr txBox="1"/>
          <p:nvPr/>
        </p:nvSpPr>
        <p:spPr>
          <a:xfrm>
            <a:off x="1181856" y="3930604"/>
            <a:ext cx="7149736" cy="23551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PŘEHLED VEŘEJNÝCH ZAKÁZEK</a:t>
            </a:r>
          </a:p>
          <a:p>
            <a:pPr marL="457200" marR="0" lvl="0" indent="-4572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buClrTx/>
              <a:buSzTx/>
              <a:buFontTx/>
              <a:buAutoNum type="alphaLcParenR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za 4Q/2025 od 50 000 Kč do 1 000 000 Kč bez DPH </a:t>
            </a:r>
          </a:p>
          <a:p>
            <a:pPr marL="457200" marR="0" lvl="0" indent="-4572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buClrTx/>
              <a:buSzTx/>
              <a:buFontTx/>
              <a:buAutoNum type="alphaLcParenR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za 2.pol./2025 – nad 1 000 000 Kč bez DPH (schvalovány v RK)</a:t>
            </a:r>
          </a:p>
          <a:p>
            <a:pPr marR="0" lvl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buClrTx/>
              <a:buSzTx/>
              <a:tabLst/>
              <a:defRPr/>
            </a:pPr>
            <a:r>
              <a:rPr lang="cs-CZ" dirty="0">
                <a:solidFill>
                  <a:prstClr val="black"/>
                </a:solidFill>
                <a:latin typeface="Calibri" panose="020F0502020204030204"/>
                <a:ea typeface="Verdana" panose="020B0604030504040204" pitchFamily="34" charset="0"/>
              </a:rPr>
              <a:t>	dodávky a služby do 3 000 000 Kč bez DPH</a:t>
            </a:r>
          </a:p>
          <a:p>
            <a:pPr marR="0" lvl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buClrTx/>
              <a:buSzTx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	stavební práce do 9 000 000 Kč bez DPH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termín pro </a:t>
            </a: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odevzdání tabulek je nejpozději </a:t>
            </a:r>
            <a:r>
              <a:rPr lang="cs-CZ" b="1" dirty="0">
                <a:solidFill>
                  <a:prstClr val="black"/>
                </a:solidFill>
                <a:latin typeface="Calibri" panose="020F0502020204030204"/>
                <a:ea typeface="Verdana" panose="020B0604030504040204" pitchFamily="34" charset="0"/>
              </a:rPr>
              <a:t>7</a:t>
            </a: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. 1. 2026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, e-mailem na adresu: </a:t>
            </a:r>
            <a:r>
              <a:rPr lang="cs-CZ" dirty="0" err="1">
                <a:solidFill>
                  <a:prstClr val="black"/>
                </a:solidFill>
                <a:latin typeface="Calibri" panose="020F0502020204030204"/>
                <a:ea typeface="Verdana" panose="020B0604030504040204" pitchFamily="34" charset="0"/>
                <a:hlinkClick r:id="rId4"/>
              </a:rPr>
              <a:t>mi</a:t>
            </a:r>
            <a:r>
              <a:rPr lang="cs-CZ" dirty="0" err="1">
                <a:solidFill>
                  <a:prstClr val="black"/>
                </a:solidFill>
                <a:latin typeface="Calibri" panose="020F0502020204030204"/>
                <a:ea typeface="Verdana" panose="020B0604030504040204" pitchFamily="34" charset="0"/>
                <a:hlinkClick r:id="rId4"/>
              </a:rPr>
              <a:t>chaela.stribrna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hlinkClick r:id="rId4"/>
              </a:rPr>
              <a:t>@kraj-lbc.cz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, pokyny a tabulka - příští týden</a:t>
            </a:r>
          </a:p>
        </p:txBody>
      </p:sp>
    </p:spTree>
    <p:extLst>
      <p:ext uri="{BB962C8B-B14F-4D97-AF65-F5344CB8AC3E}">
        <p14:creationId xmlns:p14="http://schemas.microsoft.com/office/powerpoint/2010/main" val="20771113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2166</TotalTime>
  <Words>945</Words>
  <Application>Microsoft Office PowerPoint</Application>
  <PresentationFormat>Předvádění na obrazovce (4:3)</PresentationFormat>
  <Paragraphs>154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22" baseType="lpstr">
      <vt:lpstr>Aptos</vt:lpstr>
      <vt:lpstr>Aptos Narrow</vt:lpstr>
      <vt:lpstr>Arial</vt:lpstr>
      <vt:lpstr>Calibri</vt:lpstr>
      <vt:lpstr>Calibri Light</vt:lpstr>
      <vt:lpstr>Symbol</vt:lpstr>
      <vt:lpstr>Times New Roman</vt:lpstr>
      <vt:lpstr>Titillium</vt:lpstr>
      <vt:lpstr>Verdana</vt:lpstr>
      <vt:lpstr>Wingdings</vt:lpstr>
      <vt:lpstr>Motiv Office</vt:lpstr>
      <vt:lpstr>1_Motiv Office</vt:lpstr>
      <vt:lpstr>EKONOMICKÁ ČÁST (oddělení nepřímých nákladů)</vt:lpstr>
      <vt:lpstr>Prezentace aplikace PowerPoint</vt:lpstr>
      <vt:lpstr>Prezentace aplikace PowerPoint</vt:lpstr>
      <vt:lpstr>ROZPOČET ENERGIE 2025</vt:lpstr>
      <vt:lpstr>ENERGIE  2024 - 2026 </vt:lpstr>
      <vt:lpstr>Prezentace aplikace PowerPoint</vt:lpstr>
      <vt:lpstr>CENY ENERGIÍ 2026</vt:lpstr>
      <vt:lpstr>INVESTICE 2026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Stříbrná Michaela</cp:lastModifiedBy>
  <cp:revision>91</cp:revision>
  <cp:lastPrinted>2025-12-10T09:56:38Z</cp:lastPrinted>
  <dcterms:created xsi:type="dcterms:W3CDTF">2023-03-08T15:30:40Z</dcterms:created>
  <dcterms:modified xsi:type="dcterms:W3CDTF">2025-12-11T10:58:48Z</dcterms:modified>
</cp:coreProperties>
</file>