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386" r:id="rId3"/>
    <p:sldId id="863" r:id="rId4"/>
    <p:sldId id="257" r:id="rId5"/>
    <p:sldId id="372" r:id="rId6"/>
    <p:sldId id="864" r:id="rId7"/>
    <p:sldId id="258" r:id="rId8"/>
    <p:sldId id="865" r:id="rId9"/>
    <p:sldId id="262" r:id="rId10"/>
    <p:sldId id="271" r:id="rId11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5500"/>
    <a:srgbClr val="AECE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63" autoAdjust="0"/>
    <p:restoredTop sz="74266" autoAdjust="0"/>
  </p:normalViewPr>
  <p:slideViewPr>
    <p:cSldViewPr snapToGrid="0">
      <p:cViewPr varScale="1">
        <p:scale>
          <a:sx n="78" d="100"/>
          <a:sy n="78" d="100"/>
        </p:scale>
        <p:origin x="250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krajlbc-my.sharepoint.com/personal/dagmar_kasalova_kraj-lbc_cz/Documents/12_Moje%20pracovn&#237;/EDUCa%20pr&#367;zkum/Educa_vyhodnocen&#237;_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krajlbc-my.sharepoint.com/personal/dagmar_kasalova_kraj-lbc_cz/Documents/12_Moje%20pracovn&#237;/EDUCa%20pr&#367;zkum/Educa_vyhodnocen&#237;_dat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Účast středních škol</a:t>
            </a:r>
            <a:r>
              <a:rPr lang="cs-CZ" baseline="0"/>
              <a:t> v roce 2024</a:t>
            </a:r>
            <a:r>
              <a:rPr lang="cs-CZ"/>
              <a:t> v procentech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BE8-42A0-9ED6-3F0951D144C1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BE8-42A0-9ED6-3F0951D144C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List2!$A$8:$B$8</c:f>
              <c:strCache>
                <c:ptCount val="2"/>
                <c:pt idx="0">
                  <c:v>Neúčast</c:v>
                </c:pt>
                <c:pt idx="1">
                  <c:v>Účast</c:v>
                </c:pt>
              </c:strCache>
            </c:strRef>
          </c:cat>
          <c:val>
            <c:numRef>
              <c:f>List2!$A$9:$B$9</c:f>
              <c:numCache>
                <c:formatCode>General</c:formatCode>
                <c:ptCount val="2"/>
                <c:pt idx="0">
                  <c:v>16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BE8-42A0-9ED6-3F0951D144C1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Účast středních škol v roce 2025 v procentech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EB1-43D4-981E-E17A290EC927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EB1-43D4-981E-E17A290EC92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List2!$A$11:$B$11</c:f>
              <c:strCache>
                <c:ptCount val="2"/>
                <c:pt idx="0">
                  <c:v>Neúčast</c:v>
                </c:pt>
                <c:pt idx="1">
                  <c:v>Účast</c:v>
                </c:pt>
              </c:strCache>
            </c:strRef>
          </c:cat>
          <c:val>
            <c:numRef>
              <c:f>List2!$A$12:$B$12</c:f>
              <c:numCache>
                <c:formatCode>General</c:formatCode>
                <c:ptCount val="2"/>
                <c:pt idx="0">
                  <c:v>15</c:v>
                </c:pt>
                <c:pt idx="1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EB1-43D4-981E-E17A290EC927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BC634E-D109-450F-BF9D-139E0276E9CE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39838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4FB0FC-AE0A-49D6-99A7-0432AF1C31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6564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4FB0FC-AE0A-49D6-99A7-0432AF1C311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285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4FB0FC-AE0A-49D6-99A7-0432AF1C3115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644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16.12.2025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0AAF289F-95AB-9EFA-06A4-AE3427FCED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32B338D-CCE0-F0F9-6DF3-DC2766842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7E535E7D-2208-1B77-FEF6-107F2AADE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6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EC5A8A0F-842F-3AB1-2569-669DDFA944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1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0A95933-35D3-B90A-71CA-A7B9A04D5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6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59B17048-7656-8DEF-0FD7-8C94C2C29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8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2E46BE7B-9BE2-784A-B2EB-CD4CB35EB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2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A2C0B90B-557A-E717-4CB5-181A010E8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4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89904D4F-80DC-A25D-FDD0-5A6E858E9A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9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F32364DD-FC25-9BB4-09B2-D0D4F92DA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4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AA10F7A-BCEF-A124-7C3A-13781D870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34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CC26E-6215-4DED-9F8A-6B6DACA3F894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FACD1FF8-1CD2-41BB-0138-01D4B3F64F9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0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87414F-BA51-D01F-A8C3-F60102BC8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926184"/>
            <a:ext cx="7772400" cy="1996560"/>
          </a:xfrm>
        </p:spPr>
        <p:txBody>
          <a:bodyPr>
            <a:noAutofit/>
          </a:bodyPr>
          <a:lstStyle/>
          <a:p>
            <a:r>
              <a:rPr lang="cs-CZ" sz="4400" b="1" dirty="0">
                <a:latin typeface="+mn-lt"/>
                <a:cs typeface="Times New Roman" panose="02020603050405020304" pitchFamily="18" charset="0"/>
              </a:rPr>
              <a:t>Porada s řediteli</a:t>
            </a:r>
          </a:p>
        </p:txBody>
      </p:sp>
    </p:spTree>
    <p:extLst>
      <p:ext uri="{BB962C8B-B14F-4D97-AF65-F5344CB8AC3E}">
        <p14:creationId xmlns:p14="http://schemas.microsoft.com/office/powerpoint/2010/main" val="3386044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8750C8-7BF5-9463-B683-EAC6B5699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1847193"/>
          </a:xfrm>
        </p:spPr>
        <p:txBody>
          <a:bodyPr>
            <a:normAutofit/>
          </a:bodyPr>
          <a:lstStyle/>
          <a:p>
            <a:pPr algn="ctr"/>
            <a:r>
              <a:rPr lang="cs-CZ" sz="4400" b="1" dirty="0">
                <a:latin typeface="+mn-lt"/>
                <a:cs typeface="Times New Roman" panose="02020603050405020304" pitchFamily="18" charset="0"/>
              </a:rPr>
              <a:t>Děkuji za pozornost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C6F3139-312E-D190-B820-77757227BB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/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22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BDD40D-FB13-A713-402C-ADF3A0775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Rok 2025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12EB79-44E9-4B2D-3045-4328F9C0B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MŠMT - změny, úpravy zákonů - </a:t>
            </a:r>
            <a:r>
              <a:rPr lang="cs-CZ" b="1" dirty="0"/>
              <a:t>ZÁSADNÍ</a:t>
            </a:r>
            <a:endParaRPr lang="cs-CZ" dirty="0"/>
          </a:p>
          <a:p>
            <a:r>
              <a:rPr lang="cs-CZ" dirty="0"/>
              <a:t>Soutěže - </a:t>
            </a:r>
            <a:r>
              <a:rPr lang="cs-CZ" b="1" dirty="0"/>
              <a:t>CVLK</a:t>
            </a:r>
          </a:p>
          <a:p>
            <a:r>
              <a:rPr lang="cs-CZ" dirty="0"/>
              <a:t>Obědy do škol - dotační program/účelová dotace</a:t>
            </a:r>
          </a:p>
          <a:p>
            <a:r>
              <a:rPr lang="cs-CZ" dirty="0"/>
              <a:t>Investice - nová pravidla</a:t>
            </a:r>
          </a:p>
          <a:p>
            <a:r>
              <a:rPr lang="cs-CZ" dirty="0"/>
              <a:t>Nová RK</a:t>
            </a:r>
          </a:p>
          <a:p>
            <a:r>
              <a:rPr lang="cs-CZ" dirty="0"/>
              <a:t>Co se povedlo</a:t>
            </a:r>
          </a:p>
        </p:txBody>
      </p:sp>
    </p:spTree>
    <p:extLst>
      <p:ext uri="{BB962C8B-B14F-4D97-AF65-F5344CB8AC3E}">
        <p14:creationId xmlns:p14="http://schemas.microsoft.com/office/powerpoint/2010/main" val="1045569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219BD49E-00DE-B71C-51F1-CF7367A27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49705"/>
            <a:ext cx="7886700" cy="421813"/>
          </a:xfrm>
        </p:spPr>
        <p:txBody>
          <a:bodyPr>
            <a:normAutofit/>
          </a:bodyPr>
          <a:lstStyle/>
          <a:p>
            <a:r>
              <a:rPr lang="cs-CZ" sz="1500" b="1" dirty="0"/>
              <a:t>Počet narozených dětí v Libereckém kraji 1950 - 2024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E757D47E-1247-6F72-A496-3DE627AB949C}"/>
              </a:ext>
            </a:extLst>
          </p:cNvPr>
          <p:cNvSpPr txBox="1"/>
          <p:nvPr/>
        </p:nvSpPr>
        <p:spPr>
          <a:xfrm>
            <a:off x="628650" y="5486400"/>
            <a:ext cx="394335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350"/>
              <a:t>Zdroj: ČSÚ, veřejná databáze, vlastní zpracování</a:t>
            </a:r>
            <a:endParaRPr lang="cs-CZ" sz="1350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231FFD72-CD79-54E2-BEE1-CAFA29E8D1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1" y="1227221"/>
            <a:ext cx="8106276" cy="4174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845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BB52E-9218-5A0A-E3EE-041F17D0D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3010A898-D8B4-3F61-917D-E8341FA43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3768"/>
            <a:ext cx="7886700" cy="397750"/>
          </a:xfrm>
        </p:spPr>
        <p:txBody>
          <a:bodyPr>
            <a:normAutofit/>
          </a:bodyPr>
          <a:lstStyle/>
          <a:p>
            <a:r>
              <a:rPr lang="cs-CZ" sz="1500" b="1" dirty="0"/>
              <a:t>Počet narozených dětí v okresech Libereckého kraje 2000 - 2024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E6EB970C-038C-F4DE-00A8-A228545A136B}"/>
              </a:ext>
            </a:extLst>
          </p:cNvPr>
          <p:cNvSpPr txBox="1"/>
          <p:nvPr/>
        </p:nvSpPr>
        <p:spPr>
          <a:xfrm>
            <a:off x="628650" y="5486400"/>
            <a:ext cx="394335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350"/>
              <a:t>Zdroj: ČSÚ, veřejná databáze, vlastní zpracování</a:t>
            </a:r>
            <a:endParaRPr lang="cs-CZ" sz="1350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58B73E7B-99C5-D932-7982-A82F3B2503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1203159"/>
            <a:ext cx="7886700" cy="4283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554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BDD40D-FB13-A713-402C-ADF3A0775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ROK 2026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12EB79-44E9-4B2D-3045-4328F9C0B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75347"/>
            <a:ext cx="7886700" cy="4901616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MF - </a:t>
            </a:r>
            <a:r>
              <a:rPr lang="cs-CZ" b="1" dirty="0"/>
              <a:t>ZÁSADNÍ rozpočtové provizorium</a:t>
            </a:r>
            <a:endParaRPr lang="cs-CZ" dirty="0"/>
          </a:p>
          <a:p>
            <a:r>
              <a:rPr lang="cs-CZ" dirty="0"/>
              <a:t>MŠMT - </a:t>
            </a:r>
            <a:r>
              <a:rPr lang="cs-CZ" b="1" dirty="0"/>
              <a:t>ZÁSADNÍ realizace </a:t>
            </a:r>
            <a:r>
              <a:rPr lang="cs-CZ" dirty="0"/>
              <a:t>změn ve financování nepedagogické práce, práci ŠPZ, DD nemění financování</a:t>
            </a:r>
          </a:p>
          <a:p>
            <a:r>
              <a:rPr lang="cs-CZ" b="1" dirty="0"/>
              <a:t>LK - sběr a práce se zpětnou vazbou  27.2.</a:t>
            </a:r>
            <a:endParaRPr lang="cs-CZ" dirty="0">
              <a:ea typeface="Calibri" panose="020F0502020204030204" pitchFamily="34" charset="0"/>
            </a:endParaRPr>
          </a:p>
          <a:p>
            <a:r>
              <a:rPr lang="cs-CZ" dirty="0">
                <a:ea typeface="Calibri" panose="020F0502020204030204" pitchFamily="34" charset="0"/>
              </a:rPr>
              <a:t>LK - stavby a investice</a:t>
            </a:r>
          </a:p>
          <a:p>
            <a:r>
              <a:rPr lang="cs-CZ" dirty="0">
                <a:ea typeface="Calibri" panose="020F0502020204030204" pitchFamily="34" charset="0"/>
              </a:rPr>
              <a:t>LK - maturity – certifikáty –  26.2.</a:t>
            </a:r>
          </a:p>
          <a:p>
            <a:r>
              <a:rPr lang="cs-CZ" dirty="0">
                <a:ea typeface="Calibri" panose="020F0502020204030204" pitchFamily="34" charset="0"/>
              </a:rPr>
              <a:t>LK - Den učitelů – návrh ocenění</a:t>
            </a:r>
          </a:p>
          <a:p>
            <a:endParaRPr lang="cs-CZ" dirty="0">
              <a:ea typeface="Calibri" panose="020F0502020204030204" pitchFamily="34" charset="0"/>
            </a:endParaRPr>
          </a:p>
          <a:p>
            <a:endParaRPr lang="cs-CZ" dirty="0">
              <a:ea typeface="Calibri" panose="020F0502020204030204" pitchFamily="34" charset="0"/>
            </a:endParaRPr>
          </a:p>
          <a:p>
            <a:endParaRPr lang="cs-CZ" dirty="0">
              <a:ea typeface="Calibri" panose="020F0502020204030204" pitchFamily="34" charset="0"/>
            </a:endParaRPr>
          </a:p>
          <a:p>
            <a:endParaRPr lang="cs-CZ" dirty="0">
              <a:ea typeface="Calibri" panose="020F050202020403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>
              <a:ea typeface="Calibri" panose="020F050202020403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7259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>
            <a:extLst>
              <a:ext uri="{FF2B5EF4-FFF2-40B4-BE49-F238E27FC236}">
                <a16:creationId xmlns:a16="http://schemas.microsoft.com/office/drawing/2014/main" id="{D968A3A1-C514-8CBA-CE58-F6A161B0F1D3}"/>
              </a:ext>
            </a:extLst>
          </p:cNvPr>
          <p:cNvSpPr txBox="1"/>
          <p:nvPr/>
        </p:nvSpPr>
        <p:spPr>
          <a:xfrm>
            <a:off x="1016000" y="5163127"/>
            <a:ext cx="7148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V roce 2024 se z celkem 36 středních škol zřizovaných LK zúčastnilo veletrhu vzdělávání 20 z nich.</a:t>
            </a:r>
          </a:p>
        </p:txBody>
      </p:sp>
      <p:graphicFrame>
        <p:nvGraphicFramePr>
          <p:cNvPr id="2" name="Graf 1">
            <a:extLst>
              <a:ext uri="{FF2B5EF4-FFF2-40B4-BE49-F238E27FC236}">
                <a16:creationId xmlns:a16="http://schemas.microsoft.com/office/drawing/2014/main" id="{475ED6C0-080A-469C-82DC-3E33699E31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1657362"/>
              </p:ext>
            </p:extLst>
          </p:nvPr>
        </p:nvGraphicFramePr>
        <p:xfrm>
          <a:off x="1575809" y="405533"/>
          <a:ext cx="6029326" cy="45996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56859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5F946D-8C62-1A76-8211-FC260C33A5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>
            <a:extLst>
              <a:ext uri="{FF2B5EF4-FFF2-40B4-BE49-F238E27FC236}">
                <a16:creationId xmlns:a16="http://schemas.microsoft.com/office/drawing/2014/main" id="{A81E0DC0-BA01-8EB4-D0F3-B88E123E4475}"/>
              </a:ext>
            </a:extLst>
          </p:cNvPr>
          <p:cNvSpPr txBox="1"/>
          <p:nvPr/>
        </p:nvSpPr>
        <p:spPr>
          <a:xfrm>
            <a:off x="1016000" y="5163127"/>
            <a:ext cx="7148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V roce 2025 se z celkem 36 středních škol zřizovaných LK zúčastnilo veletrhu vzdělávání 21 z nich.</a:t>
            </a:r>
          </a:p>
        </p:txBody>
      </p:sp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C8397139-90E6-4577-9707-489F95976E8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9827096"/>
              </p:ext>
            </p:extLst>
          </p:nvPr>
        </p:nvGraphicFramePr>
        <p:xfrm>
          <a:off x="1480559" y="293903"/>
          <a:ext cx="6219825" cy="4759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60934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3633E-2CBD-5BE2-54C9-04D42E6002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5E5079E7-5362-11BF-C27C-19CE8B6885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99704"/>
              </p:ext>
            </p:extLst>
          </p:nvPr>
        </p:nvGraphicFramePr>
        <p:xfrm>
          <a:off x="316923" y="300788"/>
          <a:ext cx="8285656" cy="5462338"/>
        </p:xfrm>
        <a:graphic>
          <a:graphicData uri="http://schemas.openxmlformats.org/drawingml/2006/table">
            <a:tbl>
              <a:tblPr/>
              <a:tblGrid>
                <a:gridCol w="6558009">
                  <a:extLst>
                    <a:ext uri="{9D8B030D-6E8A-4147-A177-3AD203B41FA5}">
                      <a16:colId xmlns:a16="http://schemas.microsoft.com/office/drawing/2014/main" val="4069330697"/>
                    </a:ext>
                  </a:extLst>
                </a:gridCol>
                <a:gridCol w="1727647">
                  <a:extLst>
                    <a:ext uri="{9D8B030D-6E8A-4147-A177-3AD203B41FA5}">
                      <a16:colId xmlns:a16="http://schemas.microsoft.com/office/drawing/2014/main" val="854925259"/>
                    </a:ext>
                  </a:extLst>
                </a:gridCol>
              </a:tblGrid>
              <a:tr h="390167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698989"/>
                  </a:ext>
                </a:extLst>
              </a:tr>
              <a:tr h="3901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PRONÁJEM VÝSTAVNÍCH PROSTOR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455 445,70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1625734"/>
                  </a:ext>
                </a:extLst>
              </a:tr>
              <a:tr h="3901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VYBAVENÍ STÁNKU - nábytek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38 442,20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740874"/>
                  </a:ext>
                </a:extLst>
              </a:tr>
              <a:tr h="3901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VYBAVENÍ STÁNKU - elektřina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5 640,00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687347"/>
                  </a:ext>
                </a:extLst>
              </a:tr>
              <a:tr h="3901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VYBAVENÍ STÁNKU - polepy v aréně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45 550,44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4049833"/>
                  </a:ext>
                </a:extLst>
              </a:tr>
              <a:tr h="3901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PROPAGAČNÍ TISKOVINY ŠKOLY - katalogy, brožury, letáky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5717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122 129,11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451427"/>
                  </a:ext>
                </a:extLst>
              </a:tr>
              <a:tr h="3901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PROPAGAČNÍ TISKOVINY ŠKOLY - polepy mimo arénu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5717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121 556,25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4982135"/>
                  </a:ext>
                </a:extLst>
              </a:tr>
              <a:tr h="3901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PROPAGAČNÍ PŘEDMĚTY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209 068,05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5991678"/>
                  </a:ext>
                </a:extLst>
              </a:tr>
              <a:tr h="3901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PREZENTACE ŠKOLY EDUCAZÍN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14 278,00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9299257"/>
                  </a:ext>
                </a:extLst>
              </a:tr>
              <a:tr h="3901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PREZENTACE ŠKOLY NA PÓDIU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1523518"/>
                  </a:ext>
                </a:extLst>
              </a:tr>
              <a:tr h="3901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REKLAMA V ARÉNĚ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91 061,00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2540406"/>
                  </a:ext>
                </a:extLst>
              </a:tr>
              <a:tr h="3901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PERSONÁLNÍ ZAJIŠTĚNÍ STÁNKU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201 900,00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6590549"/>
                  </a:ext>
                </a:extLst>
              </a:tr>
              <a:tr h="3901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JINÉ NÁKLADY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122 124,00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5592693"/>
                  </a:ext>
                </a:extLst>
              </a:tr>
              <a:tr h="3901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1 427 194,75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31392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3517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E4B048C7-867C-7B55-B1CA-292D478C22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1111268"/>
              </p:ext>
            </p:extLst>
          </p:nvPr>
        </p:nvGraphicFramePr>
        <p:xfrm>
          <a:off x="316922" y="493295"/>
          <a:ext cx="8201435" cy="5599629"/>
        </p:xfrm>
        <a:graphic>
          <a:graphicData uri="http://schemas.openxmlformats.org/drawingml/2006/table">
            <a:tbl>
              <a:tblPr/>
              <a:tblGrid>
                <a:gridCol w="6477566">
                  <a:extLst>
                    <a:ext uri="{9D8B030D-6E8A-4147-A177-3AD203B41FA5}">
                      <a16:colId xmlns:a16="http://schemas.microsoft.com/office/drawing/2014/main" val="3167829486"/>
                    </a:ext>
                  </a:extLst>
                </a:gridCol>
                <a:gridCol w="1723869">
                  <a:extLst>
                    <a:ext uri="{9D8B030D-6E8A-4147-A177-3AD203B41FA5}">
                      <a16:colId xmlns:a16="http://schemas.microsoft.com/office/drawing/2014/main" val="3749179515"/>
                    </a:ext>
                  </a:extLst>
                </a:gridCol>
              </a:tblGrid>
              <a:tr h="324073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908736"/>
                  </a:ext>
                </a:extLst>
              </a:tr>
              <a:tr h="40581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PRONÁJEM VÝSTAVNÍCH PROSTOR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438 189,75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5314170"/>
                  </a:ext>
                </a:extLst>
              </a:tr>
              <a:tr h="40581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VYBAVENÍ STÁNKU - nábytek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38 629,60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9260049"/>
                  </a:ext>
                </a:extLst>
              </a:tr>
              <a:tr h="40581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VYBAVENÍ STÁNKU - elektřina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3 704,00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6169496"/>
                  </a:ext>
                </a:extLst>
              </a:tr>
              <a:tr h="40581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VYBAVENÍ STÁNKU - polepy v aréně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35 819,74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2530599"/>
                  </a:ext>
                </a:extLst>
              </a:tr>
              <a:tr h="40581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PROPAGAČNÍ TISKOVINY ŠKOLY - katalogy, brožury, letáky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5717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31 782,50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6992620"/>
                  </a:ext>
                </a:extLst>
              </a:tr>
              <a:tr h="40581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PROPAGAČNÍ TISKOVINY ŠKOLY - polepy mimo arénu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5717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15 435,85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4490610"/>
                  </a:ext>
                </a:extLst>
              </a:tr>
              <a:tr h="40581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PROPAGAČNÍ PŘEDMĚTY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214 810,79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0885714"/>
                  </a:ext>
                </a:extLst>
              </a:tr>
              <a:tr h="40581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PREZENTACE ŠKOLY EDUCAZÍN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14 278,00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9260124"/>
                  </a:ext>
                </a:extLst>
              </a:tr>
              <a:tr h="40581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PREZENTACE ŠKOLY NA PÓDIU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1439890"/>
                  </a:ext>
                </a:extLst>
              </a:tr>
              <a:tr h="40581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REKLAMA V ARÉNĚ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116 672,00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3990744"/>
                  </a:ext>
                </a:extLst>
              </a:tr>
              <a:tr h="40581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PERSONÁLNÍ ZAJIŠTĚNÍ STÁNKU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175 700,00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265937"/>
                  </a:ext>
                </a:extLst>
              </a:tr>
              <a:tr h="40581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JINÉ NÁKLADY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152 205,00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653184"/>
                  </a:ext>
                </a:extLst>
              </a:tr>
              <a:tr h="40581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1 237 227,23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6316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21924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949</TotalTime>
  <Words>363</Words>
  <Application>Microsoft Office PowerPoint</Application>
  <PresentationFormat>Předvádění na obrazovce (4:3)</PresentationFormat>
  <Paragraphs>87</Paragraphs>
  <Slides>10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Times New Roman</vt:lpstr>
      <vt:lpstr>Motiv Office</vt:lpstr>
      <vt:lpstr>Porada s řediteli</vt:lpstr>
      <vt:lpstr>Rok 2025</vt:lpstr>
      <vt:lpstr>Počet narozených dětí v Libereckém kraji 1950 - 2024</vt:lpstr>
      <vt:lpstr>Počet narozených dětí v okresech Libereckého kraje 2000 - 2024</vt:lpstr>
      <vt:lpstr>ROK 2026</vt:lpstr>
      <vt:lpstr>Prezentace aplikace PowerPoint</vt:lpstr>
      <vt:lpstr>Prezentace aplikace PowerPoint</vt:lpstr>
      <vt:lpstr>Prezentace aplikace PowerPoint</vt:lpstr>
      <vt:lpstr>Prezentace aplikace PowerPoint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Kasalová Dagmar</dc:creator>
  <cp:lastModifiedBy>Princová Jiřina</cp:lastModifiedBy>
  <cp:revision>28</cp:revision>
  <cp:lastPrinted>2025-12-12T06:56:25Z</cp:lastPrinted>
  <dcterms:created xsi:type="dcterms:W3CDTF">2023-03-08T15:30:40Z</dcterms:created>
  <dcterms:modified xsi:type="dcterms:W3CDTF">2025-12-16T11:40:57Z</dcterms:modified>
</cp:coreProperties>
</file>