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4" r:id="rId2"/>
    <p:sldId id="483" r:id="rId3"/>
    <p:sldId id="475" r:id="rId4"/>
    <p:sldId id="480" r:id="rId5"/>
    <p:sldId id="490" r:id="rId6"/>
    <p:sldId id="489" r:id="rId7"/>
    <p:sldId id="481" r:id="rId8"/>
    <p:sldId id="487" r:id="rId9"/>
    <p:sldId id="488" r:id="rId10"/>
    <p:sldId id="486" r:id="rId11"/>
    <p:sldId id="450" r:id="rId12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 LK Body Presentation" id="{F50E7A29-14EC-A74C-8115-EFF96D771BD2}">
          <p14:sldIdLst>
            <p14:sldId id="464"/>
            <p14:sldId id="483"/>
            <p14:sldId id="475"/>
            <p14:sldId id="480"/>
            <p14:sldId id="490"/>
            <p14:sldId id="489"/>
            <p14:sldId id="481"/>
            <p14:sldId id="487"/>
            <p14:sldId id="488"/>
            <p14:sldId id="486"/>
            <p14:sldId id="450"/>
          </p14:sldIdLst>
        </p14:section>
        <p14:section name="Icon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Zeman" initials="JZ" lastIdx="2" clrIdx="0">
    <p:extLst>
      <p:ext uri="{19B8F6BF-5375-455C-9EA6-DF929625EA0E}">
        <p15:presenceInfo xmlns:p15="http://schemas.microsoft.com/office/powerpoint/2012/main" userId="04b3cbe3d331f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EC7962"/>
    <a:srgbClr val="FFFF66"/>
    <a:srgbClr val="EC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DE2E3-9AC5-4DE3-8C6B-850DB917A375}" v="20" dt="2025-04-03T06:07:00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/>
    <p:restoredTop sz="94873"/>
  </p:normalViewPr>
  <p:slideViewPr>
    <p:cSldViewPr snapToGrid="0" snapToObjects="1" showGuides="1">
      <p:cViewPr varScale="1">
        <p:scale>
          <a:sx n="67" d="100"/>
          <a:sy n="67" d="100"/>
        </p:scale>
        <p:origin x="6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80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8B585-02D3-4D9E-A810-BDAEB02E4F94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B1934-74E4-491D-9C80-83C853395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292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60" y="1028700"/>
            <a:ext cx="8923482" cy="1357449"/>
          </a:xfrm>
        </p:spPr>
        <p:txBody>
          <a:bodyPr/>
          <a:lstStyle/>
          <a:p>
            <a:r>
              <a:rPr lang="cs-CZ" sz="2800" spc="600" dirty="0">
                <a:latin typeface="Arial" panose="020B0604020202020204" pitchFamily="34" charset="0"/>
                <a:cs typeface="Arial" panose="020B0604020202020204" pitchFamily="34" charset="0"/>
              </a:rPr>
              <a:t>Porada s řediteli </a:t>
            </a:r>
            <a:br>
              <a:rPr lang="cs-CZ" sz="2800" spc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 dirty="0">
                <a:latin typeface="Arial" panose="020B0604020202020204" pitchFamily="34" charset="0"/>
                <a:cs typeface="Arial" panose="020B0604020202020204" pitchFamily="34" charset="0"/>
              </a:rPr>
              <a:t>škol a školských zařízení </a:t>
            </a:r>
            <a:br>
              <a:rPr lang="cs-CZ" sz="2800" spc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 dirty="0">
                <a:latin typeface="Arial" panose="020B0604020202020204" pitchFamily="34" charset="0"/>
                <a:cs typeface="Arial" panose="020B0604020202020204" pitchFamily="34" charset="0"/>
              </a:rPr>
              <a:t>Libereckého kraje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19827" y="3033341"/>
            <a:ext cx="9159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spc="600" dirty="0">
                <a:latin typeface="Arial" panose="020B0604020202020204" pitchFamily="34" charset="0"/>
                <a:cs typeface="Arial" panose="020B0604020202020204" pitchFamily="34" charset="0"/>
              </a:rPr>
              <a:t>ROZPOČET  </a:t>
            </a:r>
          </a:p>
          <a:p>
            <a:pPr algn="ctr"/>
            <a:r>
              <a:rPr lang="cs-CZ" sz="2800" b="1" spc="600" dirty="0">
                <a:latin typeface="Arial" panose="020B0604020202020204" pitchFamily="34" charset="0"/>
                <a:cs typeface="Arial" panose="020B0604020202020204" pitchFamily="34" charset="0"/>
              </a:rPr>
              <a:t>PŘÍMÝCH NEINVESTIČNÍCH VÝDAJŮ </a:t>
            </a:r>
          </a:p>
          <a:p>
            <a:pPr algn="ctr"/>
            <a:r>
              <a:rPr lang="cs-CZ" sz="2800" b="1" spc="600" dirty="0">
                <a:latin typeface="Arial" panose="020B0604020202020204" pitchFamily="34" charset="0"/>
                <a:cs typeface="Arial" panose="020B0604020202020204" pitchFamily="34" charset="0"/>
              </a:rPr>
              <a:t>NA ROK 2025</a:t>
            </a:r>
          </a:p>
        </p:txBody>
      </p: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43AAA1A1-76C2-44E1-B0AA-03AB853FDCA3}"/>
              </a:ext>
            </a:extLst>
          </p:cNvPr>
          <p:cNvSpPr txBox="1"/>
          <p:nvPr/>
        </p:nvSpPr>
        <p:spPr>
          <a:xfrm>
            <a:off x="147052" y="6131859"/>
            <a:ext cx="379741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3. 4. 2025,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79967" y="1578225"/>
            <a:ext cx="95166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latin typeface="+mn-lt"/>
              </a:rPr>
              <a:t>ŠETŘENÍ O UKRAJINSKÝCH ŽÁCÍCH</a:t>
            </a:r>
          </a:p>
          <a:p>
            <a:pPr>
              <a:defRPr/>
            </a:pPr>
            <a:endParaRPr lang="cs-CZ" altLang="cs-CZ" b="1" dirty="0"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latin typeface="+mn-lt"/>
              </a:rPr>
              <a:t>ve školách probíhá mimořádné šetření o ukrajinských žácích s dočasnou ochranou s cílem získat data o plnění povinné školní docházky a účasti na vzdělávání ukrajinských dětí uprchlíků s vízem o dočasné ochraně;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latin typeface="+mn-lt"/>
              </a:rPr>
              <a:t>šetření bude otevřeno </a:t>
            </a:r>
            <a:r>
              <a:rPr lang="cs-CZ" altLang="cs-CZ" b="1" dirty="0">
                <a:latin typeface="+mn-lt"/>
              </a:rPr>
              <a:t>od úterý 1. dubna do středy 23. dubna 2025</a:t>
            </a:r>
            <a:r>
              <a:rPr lang="cs-CZ" altLang="cs-CZ" dirty="0">
                <a:latin typeface="+mn-lt"/>
              </a:rPr>
              <a:t>; 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latin typeface="+mn-lt"/>
              </a:rPr>
              <a:t>informační systém školské statistiky pod tlačítkem „</a:t>
            </a:r>
            <a:r>
              <a:rPr lang="cs-CZ" altLang="cs-CZ" b="1" dirty="0">
                <a:latin typeface="+mn-lt"/>
              </a:rPr>
              <a:t>Ukrajinci 2</a:t>
            </a:r>
            <a:r>
              <a:rPr lang="cs-CZ" altLang="cs-CZ" dirty="0">
                <a:latin typeface="+mn-lt"/>
              </a:rPr>
              <a:t>“.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latin typeface="+mn-lt"/>
              </a:rPr>
              <a:t>je povinností školy předávat na žádost MŠMT všechny údaje o cizincích z dokumentace a školní matriky</a:t>
            </a:r>
            <a:r>
              <a:rPr lang="cs-CZ" altLang="cs-CZ" dirty="0"/>
              <a:t>;</a:t>
            </a:r>
            <a:endParaRPr lang="cs-CZ" altLang="cs-CZ" dirty="0"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latin typeface="+mn-lt"/>
              </a:rPr>
              <a:t>nově se vyplňují i </a:t>
            </a:r>
            <a:r>
              <a:rPr lang="cs-CZ" altLang="cs-CZ" b="1" dirty="0">
                <a:latin typeface="+mn-lt"/>
              </a:rPr>
              <a:t>čísla vízových štítků </a:t>
            </a:r>
            <a:r>
              <a:rPr lang="cs-CZ" altLang="cs-CZ" dirty="0">
                <a:latin typeface="+mn-lt"/>
              </a:rPr>
              <a:t>(9 číslic) jednotlivých dětí</a:t>
            </a:r>
            <a:r>
              <a:rPr lang="cs-CZ" altLang="cs-CZ" dirty="0"/>
              <a:t> v MŠ a</a:t>
            </a:r>
            <a:r>
              <a:rPr lang="cs-CZ" altLang="cs-CZ" dirty="0">
                <a:latin typeface="+mn-lt"/>
              </a:rPr>
              <a:t> žáků v ZŠ a SŠ.</a:t>
            </a:r>
          </a:p>
          <a:p>
            <a:pPr lvl="1">
              <a:defRPr/>
            </a:pPr>
            <a:endParaRPr lang="cs-CZ" altLang="cs-CZ" dirty="0">
              <a:latin typeface="+mn-lt"/>
            </a:endParaRPr>
          </a:p>
          <a:p>
            <a:pPr lvl="1">
              <a:defRPr/>
            </a:pPr>
            <a:endParaRPr lang="cs-CZ" altLang="cs-CZ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latin typeface="+mn-lt"/>
              </a:rPr>
              <a:t>OP JAK – spolufinancování </a:t>
            </a:r>
            <a:r>
              <a:rPr lang="cs-CZ" altLang="cs-CZ" dirty="0">
                <a:latin typeface="+mn-lt"/>
              </a:rPr>
              <a:t>ve výši </a:t>
            </a:r>
            <a:r>
              <a:rPr lang="cs-CZ" altLang="cs-CZ" b="1" dirty="0">
                <a:latin typeface="+mn-lt"/>
              </a:rPr>
              <a:t>5% </a:t>
            </a:r>
            <a:r>
              <a:rPr lang="cs-CZ" altLang="cs-CZ" dirty="0">
                <a:latin typeface="+mn-lt"/>
              </a:rPr>
              <a:t>- z provozních prostředků nebo z rezervního fondu.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b="1" dirty="0"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b="1" dirty="0">
              <a:latin typeface="+mn-lt"/>
            </a:endParaRPr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324715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3. 4. 2025,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</a:p>
        </p:txBody>
      </p:sp>
    </p:spTree>
    <p:extLst>
      <p:ext uri="{BB962C8B-B14F-4D97-AF65-F5344CB8AC3E}">
        <p14:creationId xmlns:p14="http://schemas.microsoft.com/office/powerpoint/2010/main" val="93105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19356" y="1355303"/>
            <a:ext cx="8753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DĚKUJI </a:t>
            </a:r>
          </a:p>
          <a:p>
            <a:pPr algn="ctr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ZA POZORNOST</a:t>
            </a:r>
          </a:p>
          <a:p>
            <a:pPr algn="ctr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ZA SPOLUPRÁCI !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74E4E91-9FFF-EB5F-EF03-957EBB0A7037}"/>
              </a:ext>
            </a:extLst>
          </p:cNvPr>
          <p:cNvSpPr txBox="1"/>
          <p:nvPr/>
        </p:nvSpPr>
        <p:spPr>
          <a:xfrm>
            <a:off x="1579967" y="4122078"/>
            <a:ext cx="95166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eaLnBrk="1" hangingPunct="1">
              <a:buFont typeface="Wingdings" pitchFamily="2" charset="2"/>
              <a:buNone/>
            </a:pPr>
            <a:endParaRPr lang="cs-CZ" altLang="cs-CZ" sz="2400" dirty="0"/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600" dirty="0">
                <a:latin typeface="+mn-lt"/>
                <a:cs typeface="+mn-cs"/>
              </a:rPr>
              <a:t>Monika Čermáková </a:t>
            </a:r>
          </a:p>
          <a:p>
            <a:pPr algn="r" eaLnBrk="1" hangingPunct="1">
              <a:buFont typeface="Wingdings" pitchFamily="2" charset="2"/>
              <a:buNone/>
            </a:pPr>
            <a:endParaRPr lang="cs-CZ" altLang="cs-CZ" sz="1100" dirty="0">
              <a:latin typeface="+mn-lt"/>
              <a:cs typeface="+mn-cs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latin typeface="+mn-lt"/>
                <a:cs typeface="+mn-cs"/>
              </a:rPr>
              <a:t>Odbor školství, mládeže, tělovýchovy a sportu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latin typeface="+mn-lt"/>
                <a:cs typeface="+mn-cs"/>
              </a:rPr>
              <a:t>Krajský úřad Libereckého kraje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latin typeface="+mn-lt"/>
                <a:cs typeface="+mn-cs"/>
              </a:rPr>
              <a:t>U Jezu 642/2a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latin typeface="+mn-lt"/>
                <a:cs typeface="+mn-cs"/>
              </a:rPr>
              <a:t>461 80 Liberec 2</a:t>
            </a:r>
          </a:p>
          <a:p>
            <a:pPr algn="r" eaLnBrk="1" hangingPunct="1"/>
            <a:endParaRPr lang="cs-CZ" altLang="cs-CZ" sz="1100" dirty="0">
              <a:latin typeface="+mn-lt"/>
              <a:cs typeface="+mn-cs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latin typeface="+mn-lt"/>
                <a:cs typeface="+mn-cs"/>
              </a:rPr>
              <a:t>telefon: 485 226 295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latin typeface="+mn-lt"/>
                <a:cs typeface="+mn-cs"/>
              </a:rPr>
              <a:t>e-mail: monika.cermakova@kraj-lbc.cz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2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PŘÍMÝCH NIV (ÚZ 33353)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320377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3. 4. 2025,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30F38E-1997-A7F1-C3D3-33B9A94D8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73" y="1899774"/>
            <a:ext cx="9060802" cy="114059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C4714EA-E31F-45C5-57F4-04C0372DD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773" y="3456163"/>
            <a:ext cx="9060802" cy="11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6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PŘÍMÝCH NIV (ÚZ 33353)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84173" y="1665311"/>
            <a:ext cx="95166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latin typeface="+mn-lt"/>
              </a:rPr>
              <a:t>DOTACE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cs-CZ" altLang="cs-CZ" b="1" dirty="0"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Dotace na </a:t>
            </a:r>
            <a:r>
              <a:rPr lang="cs-CZ" altLang="cs-CZ" u="sng" dirty="0"/>
              <a:t>leden-únor</a:t>
            </a:r>
            <a:r>
              <a:rPr lang="cs-CZ" altLang="cs-CZ" dirty="0"/>
              <a:t> odeslána </a:t>
            </a:r>
            <a:r>
              <a:rPr lang="cs-CZ" altLang="cs-CZ" u="sng" dirty="0"/>
              <a:t>6. 2. 2025 </a:t>
            </a:r>
            <a:r>
              <a:rPr lang="cs-CZ" altLang="cs-CZ" dirty="0"/>
              <a:t>(termín v rozhodnutí MŠMT: 10. 2. 2025).</a:t>
            </a:r>
          </a:p>
          <a:p>
            <a:pPr lvl="1">
              <a:defRPr/>
            </a:pPr>
            <a:endParaRPr lang="cs-CZ" altLang="cs-CZ" dirty="0"/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Dotace na </a:t>
            </a:r>
            <a:r>
              <a:rPr lang="cs-CZ" altLang="cs-CZ" u="sng" dirty="0"/>
              <a:t>březen-duben</a:t>
            </a:r>
            <a:r>
              <a:rPr lang="cs-CZ" altLang="cs-CZ" dirty="0"/>
              <a:t> odeslána </a:t>
            </a:r>
            <a:r>
              <a:rPr lang="cs-CZ" altLang="cs-CZ" u="sng" dirty="0"/>
              <a:t>26. 3. 2025 </a:t>
            </a:r>
            <a:r>
              <a:rPr lang="cs-CZ" altLang="cs-CZ" dirty="0"/>
              <a:t>(termín v rozhodnutí MŠMT: 10. 4. 2025).</a:t>
            </a:r>
          </a:p>
          <a:p>
            <a:pPr lvl="1"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pPr marL="0" lvl="1">
              <a:defRPr/>
            </a:pPr>
            <a:r>
              <a:rPr lang="cs-CZ" altLang="cs-CZ" dirty="0">
                <a:cs typeface="Arial" panose="020B0604020202020204" pitchFamily="34" charset="0"/>
              </a:rPr>
              <a:t>Rozpis i úpravy jsou zveřejňovány na portále EDULK.CZ na záložce Management školy/Ekonomika.</a:t>
            </a:r>
            <a:endParaRPr lang="cs-CZ" dirty="0"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316312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3. 4. 2025,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</a:p>
        </p:txBody>
      </p:sp>
      <p:pic>
        <p:nvPicPr>
          <p:cNvPr id="2" name="Obrázek 1" descr="dotace">
            <a:extLst>
              <a:ext uri="{FF2B5EF4-FFF2-40B4-BE49-F238E27FC236}">
                <a16:creationId xmlns:a16="http://schemas.microsoft.com/office/drawing/2014/main" id="{C36FBDF4-3368-AC86-BFF6-F573509C1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62" y="3641631"/>
            <a:ext cx="2681893" cy="1861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50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PŘÍMÝCH NIV (ÚZ 33353)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84173" y="1665311"/>
            <a:ext cx="95166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latin typeface="+mn-lt"/>
              </a:rPr>
              <a:t>ROZPIS</a:t>
            </a:r>
          </a:p>
          <a:p>
            <a:pPr>
              <a:defRPr/>
            </a:pPr>
            <a:endParaRPr lang="cs-CZ" altLang="cs-CZ" dirty="0"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u="sng" dirty="0"/>
              <a:t>MŠMT zaslalo </a:t>
            </a:r>
            <a:r>
              <a:rPr lang="cs-CZ" altLang="cs-CZ" dirty="0"/>
              <a:t>počátkem </a:t>
            </a:r>
            <a:r>
              <a:rPr lang="cs-CZ" altLang="cs-CZ" u="sng" dirty="0"/>
              <a:t>února </a:t>
            </a:r>
            <a:r>
              <a:rPr lang="cs-CZ" altLang="cs-CZ" dirty="0"/>
              <a:t>2025, </a:t>
            </a:r>
            <a:r>
              <a:rPr lang="cs-CZ" altLang="cs-CZ" u="sng" dirty="0"/>
              <a:t>Rozpis</a:t>
            </a:r>
            <a:r>
              <a:rPr lang="cs-CZ" altLang="cs-CZ" dirty="0"/>
              <a:t> rozpočtu přímých NIV.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Současně </a:t>
            </a:r>
            <a:r>
              <a:rPr lang="cs-CZ" altLang="cs-CZ" u="sng" dirty="0"/>
              <a:t>ve Sběru dat zveřejnilo</a:t>
            </a:r>
            <a:r>
              <a:rPr lang="cs-CZ" altLang="cs-CZ" dirty="0"/>
              <a:t> organizacím </a:t>
            </a:r>
            <a:r>
              <a:rPr lang="cs-CZ" altLang="cs-CZ" u="sng" dirty="0"/>
              <a:t>Roční výši finančních prostředků</a:t>
            </a:r>
            <a:r>
              <a:rPr lang="cs-CZ" altLang="cs-CZ" dirty="0"/>
              <a:t> na vzdělávání a školské služby a limit počtu zaměstnanců stanovená ministerstvem na rok 2025 včetně parametrů pro financování pedagogických pracovníků.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u="sng" dirty="0"/>
              <a:t>OŠMTS</a:t>
            </a:r>
            <a:r>
              <a:rPr lang="cs-CZ" altLang="cs-CZ" dirty="0"/>
              <a:t> provedlo </a:t>
            </a:r>
            <a:r>
              <a:rPr lang="cs-CZ" altLang="cs-CZ" u="sng" dirty="0"/>
              <a:t>rozpis rozpočtu přímých NIV </a:t>
            </a:r>
            <a:r>
              <a:rPr lang="cs-CZ" altLang="cs-CZ" dirty="0"/>
              <a:t>spolu s podrobnými informacemi a protokolem k dohodovacímu řízení a zveřejnilo ho na portále </a:t>
            </a:r>
            <a:r>
              <a:rPr lang="cs-CZ" altLang="cs-CZ" u="sng" dirty="0"/>
              <a:t>EDULK.CZ dne 19. 3. 2025</a:t>
            </a:r>
            <a:r>
              <a:rPr lang="cs-CZ" altLang="cs-CZ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V tuto chvíli </a:t>
            </a:r>
            <a:r>
              <a:rPr lang="cs-CZ" altLang="cs-CZ" u="sng" dirty="0"/>
              <a:t>probíhá dohodovací řízení</a:t>
            </a:r>
            <a:r>
              <a:rPr lang="cs-CZ" altLang="cs-CZ" dirty="0"/>
              <a:t>, které je OŠMTS povinno ukončit do 30. 4. 2025.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cs typeface="Arial" panose="020B0604020202020204" pitchFamily="34" charset="0"/>
              </a:rPr>
              <a:t>Náhrada platu při dočasné pracovní neschopnosti (karanténě); FKSP </a:t>
            </a: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endParaRPr lang="cs-CZ" altLang="cs-CZ" b="1" dirty="0">
              <a:cs typeface="Arial" panose="020B0604020202020204" pitchFamily="34" charset="0"/>
            </a:endParaRPr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316312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3. 4. 2025,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4F619CE-C3C5-16B7-2B4A-B9F1EC5E541E}"/>
              </a:ext>
            </a:extLst>
          </p:cNvPr>
          <p:cNvSpPr/>
          <p:nvPr/>
        </p:nvSpPr>
        <p:spPr bwMode="auto">
          <a:xfrm>
            <a:off x="1852029" y="4567538"/>
            <a:ext cx="8731471" cy="62515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txBody>
          <a:bodyPr lIns="0" tIns="0" rIns="0" bIns="0"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90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B72D6-AA21-7F7B-5B0D-4D6F43E0C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6827ACB-CE8D-33C5-A096-FF9651B1E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ZÁVAZNOST LIMITU ZAMĚSTNANCŮ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0A79236-7CCC-29B3-4F72-3FE1F676A6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83321FA8-AEE3-3273-40F8-B7866F20562C}"/>
              </a:ext>
            </a:extLst>
          </p:cNvPr>
          <p:cNvSpPr txBox="1"/>
          <p:nvPr/>
        </p:nvSpPr>
        <p:spPr>
          <a:xfrm>
            <a:off x="147052" y="6324715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3. 4. 2025,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0BAC5F8-17BF-4623-EB07-39972B761FBD}"/>
              </a:ext>
            </a:extLst>
          </p:cNvPr>
          <p:cNvSpPr txBox="1"/>
          <p:nvPr/>
        </p:nvSpPr>
        <p:spPr>
          <a:xfrm>
            <a:off x="1484173" y="1665311"/>
            <a:ext cx="95166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 dirty="0"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b="1" dirty="0"/>
              <a:t>LIMIT POČTU ZAMĚSTNANCŮ </a:t>
            </a:r>
            <a:r>
              <a:rPr lang="cs-CZ" altLang="cs-CZ" dirty="0"/>
              <a:t>uvedený v rozpise rozpočtu: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 má</a:t>
            </a:r>
            <a:r>
              <a:rPr lang="cs-CZ" altLang="cs-CZ" u="sng" dirty="0"/>
              <a:t> informační charakter;</a:t>
            </a:r>
            <a:r>
              <a:rPr lang="cs-CZ" altLang="cs-CZ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u="sng" dirty="0"/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je údajem, který uvádí, </a:t>
            </a:r>
            <a:r>
              <a:rPr lang="cs-CZ" altLang="cs-CZ" u="sng" dirty="0"/>
              <a:t>na kolik zaměstnanců jsou</a:t>
            </a:r>
            <a:r>
              <a:rPr lang="cs-CZ" altLang="cs-CZ" dirty="0"/>
              <a:t> finanční </a:t>
            </a:r>
            <a:r>
              <a:rPr lang="cs-CZ" altLang="cs-CZ" u="sng" dirty="0"/>
              <a:t>prostředky</a:t>
            </a:r>
            <a:r>
              <a:rPr lang="cs-CZ" altLang="cs-CZ" dirty="0"/>
              <a:t> na platy </a:t>
            </a:r>
            <a:r>
              <a:rPr lang="cs-CZ" altLang="cs-CZ" u="sng" dirty="0"/>
              <a:t>normovány;</a:t>
            </a:r>
            <a:endParaRPr lang="cs-CZ" altLang="cs-CZ" dirty="0"/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endParaRPr lang="cs-CZ" altLang="cs-CZ" u="sng" dirty="0"/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cs-CZ" altLang="cs-CZ" u="sng" dirty="0"/>
              <a:t>ředitele</a:t>
            </a:r>
            <a:r>
              <a:rPr lang="cs-CZ" altLang="cs-CZ" dirty="0"/>
              <a:t> školy a školského zařízení </a:t>
            </a:r>
            <a:r>
              <a:rPr lang="cs-CZ" altLang="cs-CZ" u="sng" dirty="0"/>
              <a:t>rozhoduje o</a:t>
            </a:r>
            <a:r>
              <a:rPr lang="cs-CZ" altLang="cs-CZ" dirty="0"/>
              <a:t> způsobu </a:t>
            </a:r>
            <a:r>
              <a:rPr lang="cs-CZ" altLang="cs-CZ" u="sng" dirty="0"/>
              <a:t>rozdělení</a:t>
            </a:r>
            <a:r>
              <a:rPr lang="cs-CZ" altLang="cs-CZ" dirty="0"/>
              <a:t> normativně přiděleného objem finančních prostředků na platy </a:t>
            </a:r>
            <a:r>
              <a:rPr lang="cs-CZ" altLang="cs-CZ" u="sng" dirty="0"/>
              <a:t>mezi jednotlivé pedagogické pracovníky a nepedagogické zaměstnance</a:t>
            </a:r>
            <a:r>
              <a:rPr lang="cs-CZ" altLang="cs-CZ" dirty="0"/>
              <a:t> . 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9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C5FA7-C434-784E-7204-E7862EFE3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68DFBA5D-42C3-BD6B-D75C-C2D3C7B8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77DA9123-6AA5-F993-A73A-AB465CBAB133}"/>
              </a:ext>
            </a:extLst>
          </p:cNvPr>
          <p:cNvSpPr txBox="1"/>
          <p:nvPr/>
        </p:nvSpPr>
        <p:spPr>
          <a:xfrm>
            <a:off x="147052" y="6316312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3. 4. 2025,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DB73764-CDF5-70BA-94A4-FC272010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ZARUČENÝ</a:t>
            </a:r>
            <a:r>
              <a:rPr lang="cs-CZ" dirty="0"/>
              <a:t> </a:t>
            </a:r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008FC0-BADA-340C-1E03-6DDD532F06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32" t="27418" r="59149" b="14418"/>
          <a:stretch/>
        </p:blipFill>
        <p:spPr>
          <a:xfrm>
            <a:off x="1510541" y="1583391"/>
            <a:ext cx="9404891" cy="46878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5F95ABB-62F6-2E6F-6BB0-512079262ECF}"/>
              </a:ext>
            </a:extLst>
          </p:cNvPr>
          <p:cNvSpPr txBox="1"/>
          <p:nvPr/>
        </p:nvSpPr>
        <p:spPr>
          <a:xfrm>
            <a:off x="8483618" y="6196519"/>
            <a:ext cx="3561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 sz="105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Zdroj: Prezentace MŠMT, Ekonomická porada, 29.1.2025</a:t>
            </a:r>
            <a:endParaRPr lang="cs-CZ" altLang="cs-CZ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4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79967" y="1578225"/>
            <a:ext cx="95166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>
                <a:latin typeface="+mn-lt"/>
              </a:rPr>
              <a:t>ÚPRAVY ROZPOČTU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/>
              <a:t>Úpravy lze provádět na </a:t>
            </a:r>
            <a:r>
              <a:rPr lang="cs-CZ" u="sng" dirty="0"/>
              <a:t>žádost</a:t>
            </a:r>
            <a:r>
              <a:rPr lang="cs-CZ" dirty="0"/>
              <a:t> statutárního zástupce organizace, tj. </a:t>
            </a:r>
            <a:r>
              <a:rPr lang="cs-CZ" u="sng" dirty="0"/>
              <a:t>ředitele</a:t>
            </a:r>
            <a:r>
              <a:rPr lang="cs-CZ" dirty="0"/>
              <a:t> školy.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/>
              <a:t>Vždy se musí jednat </a:t>
            </a:r>
            <a:r>
              <a:rPr lang="cs-CZ" u="sng" dirty="0"/>
              <a:t>o významnou změnu</a:t>
            </a:r>
            <a:r>
              <a:rPr lang="cs-CZ" dirty="0"/>
              <a:t>, a to oběma směry, tj. ve prospěch i na vrub rozpočtu.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/>
              <a:t>Takováto úprava může být vyvolána organizační změnou (zpravidla na začátku nového školního roku). Je důležité znát u své školy </a:t>
            </a:r>
            <a:r>
              <a:rPr lang="cs-CZ" dirty="0" err="1"/>
              <a:t>PHškoly</a:t>
            </a:r>
            <a:r>
              <a:rPr lang="cs-CZ" dirty="0"/>
              <a:t> (rozvrh) a  umět si spočítat </a:t>
            </a:r>
            <a:r>
              <a:rPr lang="cs-CZ" dirty="0" err="1"/>
              <a:t>PHmax</a:t>
            </a:r>
            <a:r>
              <a:rPr lang="cs-CZ" dirty="0"/>
              <a:t>.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u="sng" dirty="0"/>
              <a:t>Žádosti o úpravy rozpočtu bude pravděpodobně možné předkládat </a:t>
            </a:r>
            <a:r>
              <a:rPr lang="cs-CZ" dirty="0"/>
              <a:t>ve stanovených termínech: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cs-CZ" b="1" dirty="0"/>
              <a:t>Úpravy rozpočtu s novým školním rokem</a:t>
            </a:r>
            <a:r>
              <a:rPr lang="cs-CZ" dirty="0"/>
              <a:t>: </a:t>
            </a:r>
            <a:r>
              <a:rPr lang="cs-CZ" b="1" dirty="0"/>
              <a:t>5. září 2025 </a:t>
            </a:r>
            <a:r>
              <a:rPr lang="cs-CZ" dirty="0"/>
              <a:t>(P1d-01, nové hodnoty </a:t>
            </a:r>
            <a:r>
              <a:rPr lang="cs-CZ" dirty="0" err="1"/>
              <a:t>PHmax</a:t>
            </a:r>
            <a:r>
              <a:rPr lang="cs-CZ" dirty="0"/>
              <a:t>).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cs-CZ" dirty="0"/>
              <a:t>Předpokládané termíny pro předložení podkladů k objektivním specifickým potřebám právnických osob a případným požadavkům na přesuny mezi ukazateli rozpisu rozpočtu: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7350" lvl="3" indent="-285750" algn="just">
              <a:buFont typeface="Wingdings" panose="05000000000000000000" pitchFamily="2" charset="2"/>
              <a:buChar char="q"/>
            </a:pPr>
            <a:r>
              <a:rPr lang="cs-CZ" dirty="0"/>
              <a:t>16. května 2025,</a:t>
            </a:r>
          </a:p>
          <a:p>
            <a:pPr marL="1657350" lvl="3" indent="-285750" algn="just">
              <a:buFont typeface="Wingdings" panose="05000000000000000000" pitchFamily="2" charset="2"/>
              <a:buChar char="q"/>
            </a:pPr>
            <a:r>
              <a:rPr lang="cs-CZ" dirty="0"/>
              <a:t>3. října 2025.</a:t>
            </a:r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324715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3. 4. 2025,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</a:p>
        </p:txBody>
      </p:sp>
    </p:spTree>
    <p:extLst>
      <p:ext uri="{BB962C8B-B14F-4D97-AF65-F5344CB8AC3E}">
        <p14:creationId xmlns:p14="http://schemas.microsoft.com/office/powerpoint/2010/main" val="297986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D661A-C2E2-000F-3DF1-388288958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0C35823-CF17-8B34-D7A8-BDF8A616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PRINCIPY ROZPISU ROZPOČTU 2025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84D55A6-03B3-1C99-E05F-FCB82D4846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A2FEBF5-E419-67A1-86FE-FDA406FAD3E5}"/>
              </a:ext>
            </a:extLst>
          </p:cNvPr>
          <p:cNvSpPr txBox="1"/>
          <p:nvPr/>
        </p:nvSpPr>
        <p:spPr>
          <a:xfrm>
            <a:off x="1579967" y="1578225"/>
            <a:ext cx="951665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latin typeface="+mn-lt"/>
              </a:rPr>
              <a:t>Financování nepedagogické práce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latin typeface="+mn-lt"/>
              </a:rPr>
              <a:t>Normativy pro nepedagogické zaměstnance jsou stanoveny tak, aby zohledňovaly navrhovaný převod odpovědnosti za financování nepedagogické práce ve školách a školských zařízeních zřizovaných krajem, obcí nebo dobrovolným svazkem obcí na jejich zřizovatele, </a:t>
            </a:r>
            <a:br>
              <a:rPr lang="cs-CZ" altLang="cs-CZ" dirty="0">
                <a:latin typeface="+mn-lt"/>
              </a:rPr>
            </a:br>
            <a:r>
              <a:rPr lang="cs-CZ" altLang="cs-CZ" dirty="0">
                <a:latin typeface="+mn-lt"/>
              </a:rPr>
              <a:t>tj. na kraje a obce, od 1. září 2025.</a:t>
            </a:r>
          </a:p>
          <a:p>
            <a:pPr lvl="1">
              <a:defRPr/>
            </a:pPr>
            <a:endParaRPr lang="cs-CZ" altLang="cs-CZ" sz="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latin typeface="+mn-lt"/>
              </a:rPr>
              <a:t>ONIV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latin typeface="+mn-lt"/>
              </a:rPr>
              <a:t>Normativy pro ONIV jsou stanoveny tak, aby zohledňovaly navrhovaný převod odpovědnosti za financování ONIV ve školách a školských zařízeních zřizovaných krajem, obcí nebo dobrovolným svazkem obcí na jejich zřizovatele, tj. na kraje a obce, od 1. září 2025.</a:t>
            </a:r>
          </a:p>
          <a:p>
            <a:pPr algn="just"/>
            <a:r>
              <a:rPr lang="cs-CZ" sz="1200" i="1" dirty="0">
                <a:solidFill>
                  <a:srgbClr val="43494D"/>
                </a:solidFill>
                <a:latin typeface="+mn-lt"/>
              </a:rPr>
              <a:t>Jedná se o pozměňovací návrh podaný výboru pro vědu, vzdělání, kulturu, mládež a tělovýchovu Poslanecké sněmovny Parlamentu České republiky V-5878 ke sněmovnímu tisku 829 (vládní návrh zákona, kterým se mění zákon č. 561/2004 Sb., o předškolním, základním, středním, vyšším odborném a jiném vzdělávání (školský zákon), ve znění pozdějších předpisů, a některé další zákony).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>
                <a:latin typeface="+mn-lt"/>
                <a:cs typeface="+mn-cs"/>
              </a:rPr>
              <a:t>MŠMT upraví krajským úřadům výši rezervy</a:t>
            </a:r>
            <a:r>
              <a:rPr lang="cs-CZ" b="1">
                <a:latin typeface="+mn-lt"/>
                <a:cs typeface="+mn-cs"/>
              </a:rPr>
              <a:t>, rozepsanou </a:t>
            </a:r>
            <a:r>
              <a:rPr lang="cs-CZ" b="1" dirty="0">
                <a:latin typeface="+mn-lt"/>
                <a:cs typeface="+mn-cs"/>
              </a:rPr>
              <a:t>pro rok 2025, pokud: </a:t>
            </a:r>
          </a:p>
          <a:p>
            <a:pPr algn="just"/>
            <a:r>
              <a:rPr lang="cs-CZ" dirty="0">
                <a:latin typeface="+mn-lt"/>
                <a:cs typeface="+mn-cs"/>
              </a:rPr>
              <a:t>          ... vláda v průběhu kalendářního roku 2025 zvýší rozpočet kapitoly MŠMT pro oblast </a:t>
            </a:r>
            <a:br>
              <a:rPr lang="cs-CZ" dirty="0">
                <a:latin typeface="+mn-lt"/>
                <a:cs typeface="+mn-cs"/>
              </a:rPr>
            </a:br>
            <a:r>
              <a:rPr lang="cs-CZ" dirty="0">
                <a:latin typeface="+mn-lt"/>
                <a:cs typeface="+mn-cs"/>
              </a:rPr>
              <a:t>nepedagogické práce ve školách a školských zařízeních …</a:t>
            </a:r>
            <a:endParaRPr lang="cs-CZ" b="1" dirty="0">
              <a:solidFill>
                <a:srgbClr val="43494D"/>
              </a:solidFill>
              <a:latin typeface="+mn-lt"/>
            </a:endParaRPr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95857CED-4FBA-381B-53B7-CFA61275AA43}"/>
              </a:ext>
            </a:extLst>
          </p:cNvPr>
          <p:cNvSpPr txBox="1"/>
          <p:nvPr/>
        </p:nvSpPr>
        <p:spPr>
          <a:xfrm>
            <a:off x="147052" y="6324715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Liberec, 3. 4. 2025,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Čermáková</a:t>
            </a: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48124541-AAEB-2639-033E-155D123F9A47}"/>
              </a:ext>
            </a:extLst>
          </p:cNvPr>
          <p:cNvSpPr/>
          <p:nvPr/>
        </p:nvSpPr>
        <p:spPr bwMode="auto">
          <a:xfrm>
            <a:off x="1503661" y="5237349"/>
            <a:ext cx="9935669" cy="102818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txBody>
          <a:bodyPr lIns="0" tIns="0" rIns="0" bIns="0"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0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CA90F-5EB2-910A-0BA1-2FB913924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123969C7-E719-87F1-CE1D-B49770073D3D}"/>
              </a:ext>
            </a:extLst>
          </p:cNvPr>
          <p:cNvSpPr txBox="1"/>
          <p:nvPr/>
        </p:nvSpPr>
        <p:spPr>
          <a:xfrm>
            <a:off x="1579967" y="1578225"/>
            <a:ext cx="951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b="1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43494D"/>
              </a:solidFill>
              <a:latin typeface="+mn-lt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69418DA-FF5E-F4B7-EB6E-5BE1C952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DCB5798-09E7-0460-C79B-9F55433604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359" t="10834" r="8984" b="39722"/>
          <a:stretch/>
        </p:blipFill>
        <p:spPr>
          <a:xfrm>
            <a:off x="1790700" y="0"/>
            <a:ext cx="6773662" cy="288447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BFB1F2E-9995-061C-F707-D66DAD6A49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828" t="11667" r="8985" b="15000"/>
          <a:stretch/>
        </p:blipFill>
        <p:spPr>
          <a:xfrm>
            <a:off x="1979523" y="2861452"/>
            <a:ext cx="6955621" cy="4456999"/>
          </a:xfrm>
          <a:prstGeom prst="rect">
            <a:avLst/>
          </a:prstGeom>
        </p:spPr>
      </p:pic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FBAA3CD4-B501-2D3D-A7D7-25F0BFF1C995}"/>
              </a:ext>
            </a:extLst>
          </p:cNvPr>
          <p:cNvSpPr/>
          <p:nvPr/>
        </p:nvSpPr>
        <p:spPr bwMode="auto">
          <a:xfrm>
            <a:off x="1979523" y="5999583"/>
            <a:ext cx="6584840" cy="62515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txBody>
          <a:bodyPr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858884C9-A51E-B4AF-8718-2B1A039ECA7A}"/>
              </a:ext>
            </a:extLst>
          </p:cNvPr>
          <p:cNvSpPr/>
          <p:nvPr/>
        </p:nvSpPr>
        <p:spPr bwMode="auto">
          <a:xfrm>
            <a:off x="1790700" y="2034072"/>
            <a:ext cx="1941545" cy="3638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txBody>
          <a:bodyPr lIns="0" tIns="0" rIns="0" bIns="0"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38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9946</TotalTime>
  <Words>866</Words>
  <Application>Microsoft Office PowerPoint</Application>
  <PresentationFormat>Širokoúhlá obrazovka</PresentationFormat>
  <Paragraphs>124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Source Sans Pro</vt:lpstr>
      <vt:lpstr>Times New Roman</vt:lpstr>
      <vt:lpstr>Titillium</vt:lpstr>
      <vt:lpstr>Titillium Bd</vt:lpstr>
      <vt:lpstr>Wingdings</vt:lpstr>
      <vt:lpstr>Office Theme</vt:lpstr>
      <vt:lpstr>Porada s řediteli  škol a školských zařízení  Libereckého kraje</vt:lpstr>
      <vt:lpstr>ROZPOČET PŘÍMÝCH NIV (ÚZ 33353)</vt:lpstr>
      <vt:lpstr>ROZPOČET PŘÍMÝCH NIV (ÚZ 33353)</vt:lpstr>
      <vt:lpstr>ROZPOČET PŘÍMÝCH NIV (ÚZ 33353)</vt:lpstr>
      <vt:lpstr>ZÁVAZNOST LIMITU ZAMĚSTNANCŮ</vt:lpstr>
      <vt:lpstr>ZARUČENÝ PLAT</vt:lpstr>
      <vt:lpstr>OSTATNÍ</vt:lpstr>
      <vt:lpstr>PRINCIPY ROZPISU ROZPOČTU 2025</vt:lpstr>
      <vt:lpstr>Prezentace aplikace PowerPoint</vt:lpstr>
      <vt:lpstr>OSTATNÍ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 Powerpoint Template V 1.0</dc:title>
  <dc:creator>Microsoft Office User</dc:creator>
  <cp:lastModifiedBy>Peterková Markéta</cp:lastModifiedBy>
  <cp:revision>570</cp:revision>
  <cp:lastPrinted>2025-04-03T05:32:50Z</cp:lastPrinted>
  <dcterms:created xsi:type="dcterms:W3CDTF">2016-09-29T04:17:56Z</dcterms:created>
  <dcterms:modified xsi:type="dcterms:W3CDTF">2025-04-07T07:04:47Z</dcterms:modified>
</cp:coreProperties>
</file>