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5" r:id="rId6"/>
    <p:sldId id="266" r:id="rId7"/>
    <p:sldId id="267" r:id="rId8"/>
    <p:sldId id="268" r:id="rId9"/>
  </p:sldIdLst>
  <p:sldSz cx="12192000" cy="6858000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4EA0"/>
    <a:srgbClr val="0B7F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1E2563-BB1B-60B1-07C3-E3EFD0659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9DECF67-E65A-5D8B-234A-B767C59C9D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5B6A38-CBDE-3F8B-C826-A4DC82BC7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ABDF43-FB55-3455-E76E-1BE02D1DB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7F7035D-9BA7-F578-8BCA-37F5E9BC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18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651D17-A8D1-A67C-F96C-9AE82DDA9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B060707-64D6-7D09-DD87-3995704F8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078BC5-4BCC-A82A-FCDC-AB2F30C57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942E46-5F70-4E25-4367-D6FC98581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61488CF-9447-24F9-047E-1B1757ED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970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AEAAFAD-6BEF-B68A-E25E-F505F93B0D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811FD0D-931A-31BA-9302-46C64E6EB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E212F7-63B8-9983-24A7-25140E733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6E0B12-F674-EC12-EB05-21C35D1AD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E718ED-048C-BBCD-F10C-9FD0260A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160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3B2A25-E524-77DB-B782-2053DF003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7A994C-99FF-D441-E48A-AAA2D240B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1A6C467-673B-C6CF-F0CA-7E938CFD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9A36DD-DFF8-23C7-3B30-8C898430F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FBAD6F-73A0-497C-B10A-FA089F9C2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737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964D9D-6313-79D0-2715-24A2C7D49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EEB033-FFDA-1133-BFF3-B1ED40965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011CB2E-F469-E1C1-C5B5-BB9E08E9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8293C3-E0F3-864A-D7C0-3FB6D67C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B8C43B-29C8-7475-B3CF-BA24948E5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63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DC1C43-A04B-69AC-0E30-741433FD3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E8629C-D5A0-A97B-7596-3F1AB4EE4C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7994065-3F95-AD78-2AB4-0BDD85C2D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54949D6-AF88-CCD1-15E4-D81EB3DCA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B18825-2287-4202-4426-B8D5C1466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6E27F53-F303-93C6-C40B-6E7C5C975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46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E6074-6DBF-3846-83BC-D0AA60AE3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E564682-BB31-3A58-8A4F-34BB98207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7D33786-F183-1775-18A7-0660AA7BBD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9F8C1E5-F468-0169-9A18-F61E12371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F77B8EB-58E0-313E-EEB4-71E5ED824F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9219379-FD20-C279-AF27-31DD597BF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AAE9F6C-76BA-0B52-880E-435C7DAC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A5E2306-874D-26EC-1CD1-26AA52B8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157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F86E53-B623-530D-CEEE-4F961D2A2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7A2A4B3-4315-98EC-1A97-18F526B22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379550F-FCFE-17E8-BD41-D753CF8F1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1D4E68-56AF-D5E7-F012-04779FFA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7869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B38F41A-768C-BF38-74BD-6F8D1BAEB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C22ADA1-CC2C-014C-F563-ABBFBF3EC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DD26ECE-87BE-F0F7-98D3-22C1E10D4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86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968CEC-60DA-4D0E-DC87-1E9B3F3AF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6CAF42-D035-07D6-8F18-EFEC83EED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3437F82-B815-D68C-EDE1-9E36D5DAF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03BDAFB-7C6C-E880-19F3-D80056EAA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32F42BE-8281-EC84-45A8-726326B1E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58E9A1A-856B-56AF-B729-E7F78E4E1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28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C01E4F-E147-09AC-F0CB-88D4D936A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BDA3C31-EAED-2AAC-A8C6-91D36AA37A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A4178BA-9BF4-93D4-5202-CA1B41092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596E32C-FC6D-536A-F693-5EB65DEA8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374-5493-46C8-BA5A-35F7C27CB902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16D9896-D54C-8B29-0DE3-A269FEA8D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D2375D9-E6DC-14E8-3461-AAD14D991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9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E13CFAA-2AAA-2CAD-870A-F2AB934C6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0E47E19-B165-CB4F-85E7-BE21D3E48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98929D-00A5-BE0B-5578-76EE772EFA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53A374-5493-46C8-BA5A-35F7C27CB902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B56796A-84A0-9574-B68D-4AFDE29BAF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E615998-B144-0EDE-5510-11D2B0AA85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1D325D-84A5-4EBA-A21E-C611090E5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14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E91EA2-B702-3713-0C52-5E87F6AD6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37960"/>
            <a:ext cx="9144000" cy="1491040"/>
          </a:xfrm>
        </p:spPr>
        <p:txBody>
          <a:bodyPr>
            <a:normAutofit/>
          </a:bodyPr>
          <a:lstStyle/>
          <a:p>
            <a:r>
              <a:rPr lang="cs-CZ" sz="3200" b="1" kern="10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Naplňování dlouhodobého záměru vzdělávání </a:t>
            </a:r>
            <a:br>
              <a:rPr lang="cs-CZ" sz="3200" b="1" kern="10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cs-CZ" sz="3200" b="1" kern="10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Libereckého kraje 2024-2028</a:t>
            </a:r>
            <a:endParaRPr lang="cs-CZ" sz="4800" b="1" dirty="0">
              <a:solidFill>
                <a:srgbClr val="1D4EA0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C829FF3-F1A5-CD3C-173D-0D72AE1A38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91749"/>
            <a:ext cx="9144000" cy="1655762"/>
          </a:xfrm>
        </p:spPr>
        <p:txBody>
          <a:bodyPr/>
          <a:lstStyle/>
          <a:p>
            <a:r>
              <a:rPr lang="cs-CZ" b="1" dirty="0">
                <a:latin typeface="+mj-lt"/>
              </a:rPr>
              <a:t>3. dubna 2025</a:t>
            </a:r>
          </a:p>
          <a:p>
            <a:r>
              <a:rPr lang="cs-CZ" b="1" dirty="0">
                <a:latin typeface="+mj-lt"/>
              </a:rPr>
              <a:t>Krajský úřad Libereckého kraje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B237F4D2-3CE3-2CCB-F809-D7AFB659BDBD}"/>
              </a:ext>
            </a:extLst>
          </p:cNvPr>
          <p:cNvSpPr/>
          <p:nvPr/>
        </p:nvSpPr>
        <p:spPr>
          <a:xfrm>
            <a:off x="342473" y="5991500"/>
            <a:ext cx="11499459" cy="686560"/>
          </a:xfrm>
          <a:prstGeom prst="rect">
            <a:avLst/>
          </a:prstGeom>
          <a:solidFill>
            <a:srgbClr val="1D4EA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Naplňování dlouhodobého záměru vzdělávání Libereckého kraje 2024-2028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CZ.02.02.XX/00/23_018/0009841</a:t>
            </a:r>
          </a:p>
        </p:txBody>
      </p:sp>
      <p:pic>
        <p:nvPicPr>
          <p:cNvPr id="7" name="Obrázek 6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48FC677A-2036-D56E-25DF-C5774A2B78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21" b="24618"/>
          <a:stretch/>
        </p:blipFill>
        <p:spPr>
          <a:xfrm>
            <a:off x="2717545" y="0"/>
            <a:ext cx="6756910" cy="118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7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DCB6F-E684-9F2D-0C58-F2E8B5481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E79F31FA-AC39-EE54-D110-39238E48C7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18" b="35233"/>
          <a:stretch/>
        </p:blipFill>
        <p:spPr>
          <a:xfrm>
            <a:off x="4074032" y="191714"/>
            <a:ext cx="4036340" cy="460373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81DFCAE4-C580-5C31-F1C9-09B7343E6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Střední školy – klíčová aktivita harmonizační pobyty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EA84FA-B71C-9380-94DA-8D8487FAF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Upraven obsah aktivity </a:t>
            </a:r>
          </a:p>
          <a:p>
            <a:r>
              <a:rPr lang="cs-CZ" dirty="0"/>
              <a:t>Navázáno na prevenci předčasných odchodů ze vzdělávání </a:t>
            </a:r>
          </a:p>
          <a:p>
            <a:r>
              <a:rPr lang="cs-CZ" dirty="0"/>
              <a:t>3 varianty – jednodenní, dvoudenní, třídenní </a:t>
            </a:r>
          </a:p>
          <a:p>
            <a:r>
              <a:rPr lang="cs-CZ" dirty="0"/>
              <a:t>Jednodenní nový název  	Adaptační den </a:t>
            </a:r>
          </a:p>
          <a:p>
            <a:r>
              <a:rPr lang="cs-CZ" dirty="0"/>
              <a:t>Dvoudenní a třídenní – zůstal název Harmonizační pobyt </a:t>
            </a:r>
          </a:p>
          <a:p>
            <a:r>
              <a:rPr lang="cs-CZ" dirty="0"/>
              <a:t>Pracovní pozice „Koordinátor harmonizačních pobytů“ přejmenována a upravena i pracovní náplň	   </a:t>
            </a:r>
            <a:r>
              <a:rPr lang="cs-CZ" b="1" dirty="0"/>
              <a:t>Metodik  školní podpory </a:t>
            </a:r>
          </a:p>
          <a:p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40DA5186-FB97-6953-F1CF-29A3E2EAC7F1}"/>
              </a:ext>
            </a:extLst>
          </p:cNvPr>
          <p:cNvSpPr/>
          <p:nvPr/>
        </p:nvSpPr>
        <p:spPr>
          <a:xfrm>
            <a:off x="346270" y="6493597"/>
            <a:ext cx="11499459" cy="300658"/>
          </a:xfrm>
          <a:prstGeom prst="rect">
            <a:avLst/>
          </a:prstGeom>
          <a:solidFill>
            <a:srgbClr val="1D4EA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Naplňování dlouhodobého záměru vzdělávání Libereckého kraje 2024-2028;  registrační číslo projektuCZ.02.02.XX/00/23_018/0009841</a:t>
            </a:r>
          </a:p>
        </p:txBody>
      </p: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2B97E7EE-2519-6135-289B-D7F7F7B9E99D}"/>
              </a:ext>
            </a:extLst>
          </p:cNvPr>
          <p:cNvCxnSpPr/>
          <p:nvPr/>
        </p:nvCxnSpPr>
        <p:spPr>
          <a:xfrm>
            <a:off x="4771176" y="3612334"/>
            <a:ext cx="62468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32C7BA02-C641-BEB0-0A7D-790DAC3703F6}"/>
              </a:ext>
            </a:extLst>
          </p:cNvPr>
          <p:cNvCxnSpPr/>
          <p:nvPr/>
        </p:nvCxnSpPr>
        <p:spPr>
          <a:xfrm>
            <a:off x="7704499" y="5015620"/>
            <a:ext cx="62468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37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757E8-BFE4-7137-CA9B-2C060754D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2797E83E-552F-AA1E-6736-8694CBBE84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18" b="35233"/>
          <a:stretch/>
        </p:blipFill>
        <p:spPr>
          <a:xfrm>
            <a:off x="4074032" y="191714"/>
            <a:ext cx="4036340" cy="460373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7005E82-2365-6774-0A46-CF2418D15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Metodik školní podpory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C4F79D-8298-1644-506A-D1FCDA3B3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Přítomen při realizaci aktivit v rámci adaptačního dne/harmonizačního pobytu vybraného třídního kolektivu </a:t>
            </a:r>
          </a:p>
          <a:p>
            <a:r>
              <a:rPr lang="cs-CZ" dirty="0"/>
              <a:t>Vytipuje žáky ohrožené školním neúspěchem</a:t>
            </a:r>
          </a:p>
          <a:p>
            <a:r>
              <a:rPr lang="cs-CZ" dirty="0"/>
              <a:t>Bude sledovat tyto žáků v průběhu školního roku </a:t>
            </a:r>
          </a:p>
          <a:p>
            <a:r>
              <a:rPr lang="cs-CZ" dirty="0"/>
              <a:t>Poskytne těmto žákům následnou podporu (individuální i skupinovou) </a:t>
            </a:r>
          </a:p>
          <a:p>
            <a:endParaRPr lang="cs-CZ" dirty="0"/>
          </a:p>
          <a:p>
            <a:r>
              <a:rPr lang="cs-CZ" dirty="0"/>
              <a:t>Vypracuje 2 reflexní zprávy – jedna po absolvování aktivit v rámci adaptačního dne a harmonizačního pobytu a druhá na konci školního roku (po uzavření klasifikace)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88561C06-78B9-FA83-1DB8-4AC9420B0035}"/>
              </a:ext>
            </a:extLst>
          </p:cNvPr>
          <p:cNvSpPr/>
          <p:nvPr/>
        </p:nvSpPr>
        <p:spPr>
          <a:xfrm>
            <a:off x="346270" y="6493597"/>
            <a:ext cx="11499459" cy="300658"/>
          </a:xfrm>
          <a:prstGeom prst="rect">
            <a:avLst/>
          </a:prstGeom>
          <a:solidFill>
            <a:srgbClr val="1D4EA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Naplňování dlouhodobého záměru vzdělávání Libereckého kraje 2024-2028;  registrační číslo projektuCZ.02.02.XX/00/23_018/0009841</a:t>
            </a:r>
          </a:p>
        </p:txBody>
      </p:sp>
    </p:spTree>
    <p:extLst>
      <p:ext uri="{BB962C8B-B14F-4D97-AF65-F5344CB8AC3E}">
        <p14:creationId xmlns:p14="http://schemas.microsoft.com/office/powerpoint/2010/main" val="323210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D580D-C570-DBE3-F2AC-BD5B7F571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CA11F8FB-31F2-51BA-029D-52AD35CAED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18" b="35233"/>
          <a:stretch/>
        </p:blipFill>
        <p:spPr>
          <a:xfrm>
            <a:off x="4074032" y="191714"/>
            <a:ext cx="4036340" cy="460373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E4AC17FB-32DC-18CF-1AAB-21D70EA4D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Rozpočet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FB06EA-99E9-5B23-FF6D-8D8978232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Vzhledem k úpravě KA Adaptační den/Harmonizační pobyt, změně pracovní pozice, včetně pracovní náplně bude upravena i související položka rozpočtu </a:t>
            </a:r>
          </a:p>
          <a:p>
            <a:r>
              <a:rPr lang="cs-CZ" dirty="0"/>
              <a:t>Vzhledem  k připomínkám MŠMT nebude možné z rozpočtu projektu pořídit nábytek (školní lavice, židle, skříně apod.)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8CACFC80-C3B4-2ECF-8962-D2323711F740}"/>
              </a:ext>
            </a:extLst>
          </p:cNvPr>
          <p:cNvSpPr/>
          <p:nvPr/>
        </p:nvSpPr>
        <p:spPr>
          <a:xfrm>
            <a:off x="346270" y="6493597"/>
            <a:ext cx="11499459" cy="300658"/>
          </a:xfrm>
          <a:prstGeom prst="rect">
            <a:avLst/>
          </a:prstGeom>
          <a:solidFill>
            <a:srgbClr val="1D4EA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Naplňování dlouhodobého záměru vzdělávání Libereckého kraje 2024-2028;  registrační číslo projektuCZ.02.02.XX/00/23_018/0009841</a:t>
            </a:r>
          </a:p>
        </p:txBody>
      </p:sp>
    </p:spTree>
    <p:extLst>
      <p:ext uri="{BB962C8B-B14F-4D97-AF65-F5344CB8AC3E}">
        <p14:creationId xmlns:p14="http://schemas.microsoft.com/office/powerpoint/2010/main" val="34056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29499-41BE-69FE-DABA-8820E7E8A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E4E5416F-0564-AE89-ACE3-9D948AA773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18" b="35233"/>
          <a:stretch/>
        </p:blipFill>
        <p:spPr>
          <a:xfrm>
            <a:off x="4074032" y="191714"/>
            <a:ext cx="4036340" cy="460373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0C26F55-F4FE-3DE9-4E25-BA2687B3F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Pedagogicko-psychologické poradny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95469E-DE62-1219-1834-78901B693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Vysoké zapojení PPP do aktivit projektu          nová pracovní pozice v rámci projektu „Administrativní pracovník“ </a:t>
            </a:r>
          </a:p>
          <a:p>
            <a:r>
              <a:rPr lang="cs-CZ" dirty="0"/>
              <a:t>Pracovní náplní bude administrativa spojená se zapojením poradny do projektu a realizací projektových aktivit </a:t>
            </a:r>
          </a:p>
          <a:p>
            <a:r>
              <a:rPr lang="cs-CZ" dirty="0"/>
              <a:t>0,5 úvazku na každou poradnu    		 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FB755251-A751-1600-B8BF-8BE4EB4F4598}"/>
              </a:ext>
            </a:extLst>
          </p:cNvPr>
          <p:cNvSpPr/>
          <p:nvPr/>
        </p:nvSpPr>
        <p:spPr>
          <a:xfrm>
            <a:off x="346270" y="6493597"/>
            <a:ext cx="11499459" cy="300658"/>
          </a:xfrm>
          <a:prstGeom prst="rect">
            <a:avLst/>
          </a:prstGeom>
          <a:solidFill>
            <a:srgbClr val="1D4EA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Naplňování dlouhodobého záměru vzdělávání Libereckého kraje 2024-2028;  registrační číslo projektuCZ.02.02.XX/00/23_018/0009841</a:t>
            </a:r>
          </a:p>
        </p:txBody>
      </p: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72A045C1-0D7C-944E-E2C8-DCA192F40362}"/>
              </a:ext>
            </a:extLst>
          </p:cNvPr>
          <p:cNvCxnSpPr/>
          <p:nvPr/>
        </p:nvCxnSpPr>
        <p:spPr>
          <a:xfrm>
            <a:off x="7188451" y="2082297"/>
            <a:ext cx="51604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343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e3b5985-ef31-4520-9726-e2e1122f2014" xsi:nil="true"/>
    <lcf76f155ced4ddcb4097134ff3c332f xmlns="84f84a79-a160-4599-988f-4fc1bffa2d0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7FD1E938D47A40A4E900204873B165" ma:contentTypeVersion="15" ma:contentTypeDescription="Vytvoří nový dokument" ma:contentTypeScope="" ma:versionID="14b0b5d29dacb47151988267ac21ef93">
  <xsd:schema xmlns:xsd="http://www.w3.org/2001/XMLSchema" xmlns:xs="http://www.w3.org/2001/XMLSchema" xmlns:p="http://schemas.microsoft.com/office/2006/metadata/properties" xmlns:ns2="0e3b5985-ef31-4520-9726-e2e1122f2014" xmlns:ns3="84f84a79-a160-4599-988f-4fc1bffa2d0b" targetNamespace="http://schemas.microsoft.com/office/2006/metadata/properties" ma:root="true" ma:fieldsID="cc0ecc2994d4b70d2720f5afdc3979e4" ns2:_="" ns3:_="">
    <xsd:import namespace="0e3b5985-ef31-4520-9726-e2e1122f2014"/>
    <xsd:import namespace="84f84a79-a160-4599-988f-4fc1bffa2d0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3b5985-ef31-4520-9726-e2e1122f201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Sloupec zachycení celé taxonomie" ma:hidden="true" ma:list="{aa2f862a-b399-439f-b1e3-1ee849377f8b}" ma:internalName="TaxCatchAll" ma:showField="CatchAllData" ma:web="0e3b5985-ef31-4520-9726-e2e1122f20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f84a79-a160-4599-988f-4fc1bffa2d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Značky obrázků" ma:readOnly="false" ma:fieldId="{5cf76f15-5ced-4ddc-b409-7134ff3c332f}" ma:taxonomyMulti="true" ma:sspId="e314eb15-77f6-4063-ba20-f4687fd5fa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90FCE5-0860-43B8-BE87-E53E7D3182A0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  <ds:schemaRef ds:uri="84f84a79-a160-4599-988f-4fc1bffa2d0b"/>
    <ds:schemaRef ds:uri="0e3b5985-ef31-4520-9726-e2e1122f2014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7751469-823F-4DCB-AAFD-53DD3578CD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3b5985-ef31-4520-9726-e2e1122f2014"/>
    <ds:schemaRef ds:uri="84f84a79-a160-4599-988f-4fc1bffa2d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3CED11-A354-4F46-85CB-22630EBE1D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306</Words>
  <Application>Microsoft Office PowerPoint</Application>
  <PresentationFormat>Širokoúhlá obrazovka</PresentationFormat>
  <Paragraphs>30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Motiv Office</vt:lpstr>
      <vt:lpstr>Naplňování dlouhodobého záměru vzdělávání  Libereckého kraje 2024-2028</vt:lpstr>
      <vt:lpstr>Střední školy – klíčová aktivita harmonizační pobyty </vt:lpstr>
      <vt:lpstr>Metodik školní podpory </vt:lpstr>
      <vt:lpstr>Rozpočet </vt:lpstr>
      <vt:lpstr>Pedagogicko-psychologické poradny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Mrázková Denisa</dc:creator>
  <cp:lastModifiedBy>Peterková Markéta</cp:lastModifiedBy>
  <cp:revision>3</cp:revision>
  <dcterms:created xsi:type="dcterms:W3CDTF">2025-02-28T07:04:50Z</dcterms:created>
  <dcterms:modified xsi:type="dcterms:W3CDTF">2025-04-07T06:35:11Z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0x010100367FD1E938D47A40A4E900204873B165</vt:lpwstr>
  </property>
  <property fmtid="{D5CDD505-2E9C-101B-9397-08002B2CF9AE}" pid="3" name="MediaServiceImageTags">
    <vt:lpwstr/>
  </property>
</Properties>
</file>