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98" r:id="rId2"/>
    <p:sldId id="373" r:id="rId3"/>
    <p:sldId id="383" r:id="rId4"/>
    <p:sldId id="374" r:id="rId5"/>
    <p:sldId id="390" r:id="rId6"/>
    <p:sldId id="391" r:id="rId7"/>
    <p:sldId id="393" r:id="rId8"/>
    <p:sldId id="376" r:id="rId9"/>
    <p:sldId id="392" r:id="rId10"/>
    <p:sldId id="377" r:id="rId11"/>
    <p:sldId id="385" r:id="rId1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3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03.04.2025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03.04.2025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03.04.2025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03.04.2025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03.04.2025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03.04.2025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03.04.2025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03.04.2025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03.04.2025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03.04.2025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03.04.2025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03.04.2025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99159" y="766575"/>
            <a:ext cx="7504611" cy="1541417"/>
          </a:xfrm>
        </p:spPr>
        <p:txBody>
          <a:bodyPr>
            <a:noAutofit/>
          </a:bodyPr>
          <a:lstStyle/>
          <a:p>
            <a:r>
              <a:rPr lang="cs-CZ" sz="4800" b="1" dirty="0">
                <a:solidFill>
                  <a:srgbClr val="FF0000"/>
                </a:solidFill>
              </a:rPr>
              <a:t>EKONOMICKÁ ČÁST</a:t>
            </a:r>
            <a:br>
              <a:rPr lang="cs-CZ" sz="4800" b="1" dirty="0">
                <a:solidFill>
                  <a:srgbClr val="FF0000"/>
                </a:solidFill>
              </a:rPr>
            </a:br>
            <a:r>
              <a:rPr lang="cs-CZ" sz="4800" b="1" dirty="0">
                <a:solidFill>
                  <a:srgbClr val="FF0000"/>
                </a:solidFill>
              </a:rPr>
              <a:t>(oddělení nepřímých nákladů)</a:t>
            </a:r>
            <a:endParaRPr lang="cs-CZ" sz="4800" b="1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7C664B2-350A-F404-AD78-4BF29B95424E}"/>
              </a:ext>
            </a:extLst>
          </p:cNvPr>
          <p:cNvSpPr txBox="1"/>
          <p:nvPr/>
        </p:nvSpPr>
        <p:spPr>
          <a:xfrm>
            <a:off x="2039983" y="3213352"/>
            <a:ext cx="506403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1400" b="1" dirty="0"/>
              <a:t>Ing. Michaela Stříbrná</a:t>
            </a:r>
          </a:p>
          <a:p>
            <a:pPr algn="ctr"/>
            <a:r>
              <a:rPr lang="cs-CZ" sz="1400" dirty="0"/>
              <a:t>vedoucí oddělení financování nepřímých nákladů</a:t>
            </a:r>
          </a:p>
          <a:p>
            <a:pPr algn="ctr"/>
            <a:r>
              <a:rPr lang="cs-CZ" sz="1400" dirty="0"/>
              <a:t>(michaela.stribrna@kraj-lbc.cz)</a:t>
            </a:r>
          </a:p>
        </p:txBody>
      </p:sp>
      <p:sp>
        <p:nvSpPr>
          <p:cNvPr id="5" name="Preciosa Division – Name of the Presentation">
            <a:extLst>
              <a:ext uri="{FF2B5EF4-FFF2-40B4-BE49-F238E27FC236}">
                <a16:creationId xmlns:a16="http://schemas.microsoft.com/office/drawing/2014/main" id="{3EE3A18A-6196-E3B9-59FF-17B2482093A4}"/>
              </a:ext>
            </a:extLst>
          </p:cNvPr>
          <p:cNvSpPr txBox="1"/>
          <p:nvPr/>
        </p:nvSpPr>
        <p:spPr>
          <a:xfrm>
            <a:off x="256109" y="601161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1"/>
                </a:solidFill>
              </a:rPr>
              <a:t>Porada ředitelů škol a školských zařízení zřizovaných LK Ekonomická část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E66E89B8-ECE7-09BA-0FFF-EE8E7007C538}"/>
              </a:ext>
            </a:extLst>
          </p:cNvPr>
          <p:cNvSpPr/>
          <p:nvPr/>
        </p:nvSpPr>
        <p:spPr>
          <a:xfrm>
            <a:off x="7829006" y="6170632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dubna 2025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124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altLang="cs-CZ" sz="2000" b="1" dirty="0">
                <a:latin typeface="Verdana" panose="020B0604030504040204" pitchFamily="34" charset="0"/>
                <a:ea typeface="Verdana" panose="020B0604030504040204" pitchFamily="34" charset="0"/>
              </a:rPr>
              <a:t>INFORMACE Z ODDĚLENÍ</a:t>
            </a:r>
            <a:endParaRPr 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AE0BDE3A-EE04-009A-1EC8-1CDA76D89674}"/>
              </a:ext>
            </a:extLst>
          </p:cNvPr>
          <p:cNvSpPr txBox="1"/>
          <p:nvPr/>
        </p:nvSpPr>
        <p:spPr>
          <a:xfrm>
            <a:off x="611561" y="1859340"/>
            <a:ext cx="7851304" cy="38402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   </a:t>
            </a: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</a:rPr>
              <a:t>Oblast veřejných zakázek + hlášení havárií</a:t>
            </a:r>
          </a:p>
          <a:p>
            <a:pPr marL="0" indent="0">
              <a:buNone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	Ing. Michaela Stříbrná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	Jan Vašek – havárie, sběr dat od PO a jejich zpracování, 			veřejné zakázky – 	člen hodnotící komise VZ</a:t>
            </a:r>
          </a:p>
          <a:p>
            <a:pPr marL="0" indent="0">
              <a:buNone/>
            </a:pPr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</a:rPr>
              <a:t>Účetní závěrky za 1Q/2025 – termíny: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	14</a:t>
            </a:r>
            <a:r>
              <a:rPr lang="cs-CZ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4. ostatní PO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cs-CZ" sz="18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17. 4. </a:t>
            </a:r>
            <a:r>
              <a:rPr lang="cs-CZ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organizace s PAP</a:t>
            </a:r>
          </a:p>
          <a:p>
            <a:pPr marL="0" indent="0">
              <a:buNone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7551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AE0BDE3A-EE04-009A-1EC8-1CDA76D89674}"/>
              </a:ext>
            </a:extLst>
          </p:cNvPr>
          <p:cNvSpPr txBox="1"/>
          <p:nvPr/>
        </p:nvSpPr>
        <p:spPr>
          <a:xfrm>
            <a:off x="646348" y="1859340"/>
            <a:ext cx="7851304" cy="19928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Děkuji za pozornost</a:t>
            </a:r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r>
              <a:rPr lang="cs-CZ" b="1" dirty="0"/>
              <a:t>Ing. Michaela Stříbrná</a:t>
            </a:r>
          </a:p>
          <a:p>
            <a:pPr algn="ctr"/>
            <a:r>
              <a:rPr lang="cs-CZ" dirty="0"/>
              <a:t>vedoucí odd. financování nepřímých nákladů</a:t>
            </a:r>
          </a:p>
        </p:txBody>
      </p:sp>
    </p:spTree>
    <p:extLst>
      <p:ext uri="{BB962C8B-B14F-4D97-AF65-F5344CB8AC3E}">
        <p14:creationId xmlns:p14="http://schemas.microsoft.com/office/powerpoint/2010/main" val="3625023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755576" y="360295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endParaRPr lang="cs-CZ" alt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>
              <a:defRPr/>
            </a:pPr>
            <a:r>
              <a:rPr lang="cs-CZ" altLang="cs-CZ" sz="2000" b="1" dirty="0">
                <a:latin typeface="Verdana" panose="020B0604030504040204" pitchFamily="34" charset="0"/>
                <a:ea typeface="Verdana" panose="020B0604030504040204" pitchFamily="34" charset="0"/>
              </a:rPr>
              <a:t>Účetní závěrky a výsledky hospodaření za rok 2024</a:t>
            </a:r>
            <a:endParaRPr 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endParaRPr 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161AC65-DEC2-4719-7F49-267A96DA81AF}"/>
              </a:ext>
            </a:extLst>
          </p:cNvPr>
          <p:cNvSpPr txBox="1"/>
          <p:nvPr/>
        </p:nvSpPr>
        <p:spPr>
          <a:xfrm>
            <a:off x="708718" y="1520891"/>
            <a:ext cx="763284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cs-CZ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cs-CZ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</a:rPr>
              <a:t>účetní závěrky za rok 2024</a:t>
            </a: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 (vč. výsledků hospodaření) byly schváleny radou kraje </a:t>
            </a: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</a:rPr>
              <a:t>dne </a:t>
            </a:r>
            <a:r>
              <a:rPr lang="cs-CZ" b="1" u="sng" dirty="0">
                <a:latin typeface="Verdana" panose="020B0604030504040204" pitchFamily="34" charset="0"/>
                <a:ea typeface="Verdana" panose="020B0604030504040204" pitchFamily="34" charset="0"/>
              </a:rPr>
              <a:t>1. 4.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</a:rPr>
              <a:t>finanční dokumenty na rok 2025 </a:t>
            </a: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budou projednány v radě kraje </a:t>
            </a: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</a:rPr>
              <a:t>dne </a:t>
            </a:r>
            <a:r>
              <a:rPr lang="cs-CZ" b="1" u="sng" dirty="0">
                <a:latin typeface="Verdana" panose="020B0604030504040204" pitchFamily="34" charset="0"/>
                <a:ea typeface="Verdana" panose="020B0604030504040204" pitchFamily="34" charset="0"/>
              </a:rPr>
              <a:t>15. 4. </a:t>
            </a:r>
          </a:p>
        </p:txBody>
      </p:sp>
    </p:spTree>
    <p:extLst>
      <p:ext uri="{BB962C8B-B14F-4D97-AF65-F5344CB8AC3E}">
        <p14:creationId xmlns:p14="http://schemas.microsoft.com/office/powerpoint/2010/main" val="2247691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altLang="cs-CZ" sz="2000" b="1" dirty="0">
                <a:latin typeface="Verdana" panose="020B0604030504040204" pitchFamily="34" charset="0"/>
                <a:ea typeface="Verdana" panose="020B0604030504040204" pitchFamily="34" charset="0"/>
              </a:rPr>
              <a:t>Výsledky hospodaření za rok 2024</a:t>
            </a:r>
            <a:endParaRPr 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2B1E85A6-8580-3EEC-47AD-263D46527B40}"/>
              </a:ext>
            </a:extLst>
          </p:cNvPr>
          <p:cNvSpPr txBox="1"/>
          <p:nvPr/>
        </p:nvSpPr>
        <p:spPr>
          <a:xfrm>
            <a:off x="755779" y="1520785"/>
            <a:ext cx="797767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57 příspěvkových organizací OŠMTS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endParaRPr lang="cs-CZ" altLang="cs-CZ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200" b="1" dirty="0">
                <a:latin typeface="Verdana" panose="020B0604030504040204" pitchFamily="34" charset="0"/>
                <a:ea typeface="Verdana" panose="020B0604030504040204" pitchFamily="34" charset="0"/>
              </a:rPr>
              <a:t>zisk –  53 PO ve výši : 32.405.050,92 </a:t>
            </a:r>
            <a:r>
              <a:rPr lang="cs-CZ" altLang="cs-CZ" sz="2200" b="1" dirty="0">
                <a:solidFill>
                  <a:srgbClr val="2929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Kč </a:t>
            </a:r>
          </a:p>
          <a:p>
            <a:pPr marL="1828800" lvl="4" indent="0" eaLnBrk="1" hangingPunct="1">
              <a:buNone/>
              <a:defRPr/>
            </a:pPr>
            <a:r>
              <a:rPr lang="cs-CZ" altLang="cs-CZ" sz="2200" b="1" dirty="0">
                <a:solidFill>
                  <a:srgbClr val="2929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(po zdanění)</a:t>
            </a:r>
          </a:p>
          <a:p>
            <a:pPr marL="1828800" lvl="4" indent="0" eaLnBrk="1" hangingPunct="1">
              <a:buNone/>
              <a:defRPr/>
            </a:pPr>
            <a:endParaRPr lang="cs-CZ" altLang="cs-CZ" sz="2200" b="1" dirty="0">
              <a:solidFill>
                <a:srgbClr val="292929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vyrovnaný výsledek hospodaření (0 Kč): 4 PO</a:t>
            </a:r>
          </a:p>
          <a:p>
            <a:pPr lvl="1" eaLnBrk="1" hangingPunct="1">
              <a:defRPr/>
            </a:pPr>
            <a:endParaRPr lang="cs-CZ" alt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endParaRPr lang="cs-CZ" alt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buFontTx/>
              <a:buChar char="-"/>
              <a:defRPr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ztráta v hlavní činnosti ve výši –537.625,34 Kč (5 PO)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0478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273247"/>
            <a:ext cx="7632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alt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cs-CZ" altLang="cs-CZ" sz="2000" b="1" dirty="0">
                <a:latin typeface="Verdana" panose="020B0604030504040204" pitchFamily="34" charset="0"/>
                <a:ea typeface="Verdana" panose="020B0604030504040204" pitchFamily="34" charset="0"/>
              </a:rPr>
              <a:t>Peněžní fondy - stav konec roku 2024</a:t>
            </a:r>
            <a:endParaRPr 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0217169E-858F-F6F3-B687-9D0C5111D37A}"/>
              </a:ext>
            </a:extLst>
          </p:cNvPr>
          <p:cNvSpPr txBox="1"/>
          <p:nvPr/>
        </p:nvSpPr>
        <p:spPr>
          <a:xfrm>
            <a:off x="839755" y="1166843"/>
            <a:ext cx="763284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b="1" dirty="0">
              <a:solidFill>
                <a:srgbClr val="292929"/>
              </a:solidFill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b="1" dirty="0">
              <a:solidFill>
                <a:srgbClr val="292929"/>
              </a:solidFill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 dirty="0">
                <a:solidFill>
                  <a:srgbClr val="2929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Peněžní fondy - účetní stav k 31.12.2024 </a:t>
            </a: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(po přídělu zlepšeného HV za r. 2024)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	Rezervní fond:  141.170.383,77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	Fond investic:    91.378.249,93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	Fond odměn:     15.921.672,28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b="1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 dirty="0"/>
              <a:t>	</a:t>
            </a:r>
            <a:r>
              <a:rPr lang="cs-CZ" altLang="cs-CZ" b="1" dirty="0">
                <a:latin typeface="Verdana" panose="020B0604030504040204" pitchFamily="34" charset="0"/>
                <a:ea typeface="Verdana" panose="020B0604030504040204" pitchFamily="34" charset="0"/>
              </a:rPr>
              <a:t>CELKEM:		248.470.305,98 Kč</a:t>
            </a:r>
          </a:p>
        </p:txBody>
      </p:sp>
    </p:spTree>
    <p:extLst>
      <p:ext uri="{BB962C8B-B14F-4D97-AF65-F5344CB8AC3E}">
        <p14:creationId xmlns:p14="http://schemas.microsoft.com/office/powerpoint/2010/main" val="2998163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2561CF-D9C1-E7E4-559B-65467A16E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altLang="cs-CZ" sz="4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altLang="cs-CZ" sz="2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akce pro rok 2025 - schválený rozpočet 2025</a:t>
            </a:r>
            <a:br>
              <a:rPr lang="cs-CZ" altLang="cs-CZ" sz="2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cs-CZ" altLang="cs-CZ" sz="1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(celkem 213 500 000 Kč)</a:t>
            </a:r>
            <a:endParaRPr lang="cs-CZ" sz="18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D31BE4BC-E914-434F-5602-C4FA25B12A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9350" y="1690689"/>
            <a:ext cx="7425300" cy="4647042"/>
          </a:xfrm>
        </p:spPr>
      </p:pic>
    </p:spTree>
    <p:extLst>
      <p:ext uri="{BB962C8B-B14F-4D97-AF65-F5344CB8AC3E}">
        <p14:creationId xmlns:p14="http://schemas.microsoft.com/office/powerpoint/2010/main" val="2660556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CAB233-563B-CA7C-2524-C1CD37E75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486" y="1094800"/>
            <a:ext cx="7886700" cy="604692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sz="2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akce pro rok 2025 - alokace v rámci „HV I“</a:t>
            </a:r>
            <a:br>
              <a:rPr lang="cs-CZ" altLang="cs-CZ" sz="2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cs-CZ" altLang="cs-CZ" sz="2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(celkem 29 500 000 Kč)</a:t>
            </a:r>
            <a:endParaRPr lang="cs-CZ" sz="2000" dirty="0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27AAD7D0-5F58-A182-C08B-931576C957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830960"/>
              </p:ext>
            </p:extLst>
          </p:nvPr>
        </p:nvGraphicFramePr>
        <p:xfrm>
          <a:off x="953690" y="2207492"/>
          <a:ext cx="7236620" cy="21080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92388">
                  <a:extLst>
                    <a:ext uri="{9D8B030D-6E8A-4147-A177-3AD203B41FA5}">
                      <a16:colId xmlns:a16="http://schemas.microsoft.com/office/drawing/2014/main" val="15519085"/>
                    </a:ext>
                  </a:extLst>
                </a:gridCol>
                <a:gridCol w="1344232">
                  <a:extLst>
                    <a:ext uri="{9D8B030D-6E8A-4147-A177-3AD203B41FA5}">
                      <a16:colId xmlns:a16="http://schemas.microsoft.com/office/drawing/2014/main" val="648110126"/>
                    </a:ext>
                  </a:extLst>
                </a:gridCol>
              </a:tblGrid>
              <a:tr h="459880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SŠSSaD</a:t>
                      </a:r>
                      <a:r>
                        <a:rPr lang="cs-CZ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Liberec – Rekonstrukce šaten pro žáky školy – dofinancování akce</a:t>
                      </a:r>
                      <a:endParaRPr lang="cs-CZ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1 100 000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211002064"/>
                  </a:ext>
                </a:extLst>
              </a:tr>
              <a:tr h="26648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ZŠ a MŠ pro tělesně postižené, Liberec – Revitalizace vnitřních prostor – dofinancování akce 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279897011"/>
                  </a:ext>
                </a:extLst>
              </a:tr>
              <a:tr h="266484"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SZŠ Turnov – Oprava příjezdové komunikace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1 400 000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4227562109"/>
                  </a:ext>
                </a:extLst>
              </a:tr>
              <a:tr h="459880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SŠ gastronomie a služeb, Liberec – Rekonstrukce rozvodů pavilony C+D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4 000 000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808975048"/>
                  </a:ext>
                </a:extLst>
              </a:tr>
              <a:tr h="459880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Gymnázium F.X. Šaldy, Liberec – Oprava střechy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22 000 000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55163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4577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BBA9D6DD-DC1F-6E1F-1C12-8E435579E5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9142191"/>
              </p:ext>
            </p:extLst>
          </p:nvPr>
        </p:nvGraphicFramePr>
        <p:xfrm>
          <a:off x="953690" y="1351072"/>
          <a:ext cx="7236620" cy="48752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92388">
                  <a:extLst>
                    <a:ext uri="{9D8B030D-6E8A-4147-A177-3AD203B41FA5}">
                      <a16:colId xmlns:a16="http://schemas.microsoft.com/office/drawing/2014/main" val="15519085"/>
                    </a:ext>
                  </a:extLst>
                </a:gridCol>
                <a:gridCol w="1344232">
                  <a:extLst>
                    <a:ext uri="{9D8B030D-6E8A-4147-A177-3AD203B41FA5}">
                      <a16:colId xmlns:a16="http://schemas.microsoft.com/office/drawing/2014/main" val="648110126"/>
                    </a:ext>
                  </a:extLst>
                </a:gridCol>
              </a:tblGrid>
              <a:tr h="460663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Gymnázium, U Balvanu, JBC – Odstranění bezpečnostních závad – navýšení akce (celkem alokace 5,7 mil. Kč)</a:t>
                      </a:r>
                      <a:endParaRPr lang="cs-CZ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3 500 000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211002064"/>
                  </a:ext>
                </a:extLst>
              </a:tr>
              <a:tr h="46066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SŠ hospodářská a lesnická, Frýdlant – Vybavení nových prostor (obory Lesní mechanizátor a Zpracovatel dřeva) – celkem 2 mil. Kč, z toho 1 mil. škola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279897011"/>
                  </a:ext>
                </a:extLst>
              </a:tr>
              <a:tr h="265734"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Gymnázium, Tanvald – Pořízení vybavení – odborná laboratoř chemie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1 500 000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4227562109"/>
                  </a:ext>
                </a:extLst>
              </a:tr>
              <a:tr h="458586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Střední odborná škola, Liberec – Oprava fasády internátu vč. výměny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otv</a:t>
                      </a:r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. výplní –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dofinanc</a:t>
                      </a:r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. akce (celkem 35 mil. Kč, z toho </a:t>
                      </a:r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 mil. škola)</a:t>
                      </a:r>
                      <a:endParaRPr lang="cs-CZ" sz="1500" u="none" strike="noStrike" dirty="0"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7 000 000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808975048"/>
                  </a:ext>
                </a:extLst>
              </a:tr>
              <a:tr h="458586"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Střední zdravotnická škola a SOŠ, Česká Lípa – Oprava venkovních rozvodů </a:t>
                      </a:r>
                    </a:p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28. října – </a:t>
                      </a:r>
                      <a:r>
                        <a:rPr lang="cs-CZ" sz="15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dofinanc</a:t>
                      </a:r>
                      <a:r>
                        <a:rPr lang="cs-CZ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 akce (celkem 10 mil. Kč)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341612510"/>
                  </a:ext>
                </a:extLst>
              </a:tr>
              <a:tr h="458586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SŠ řemesel a služeb, JBC – Pořízení vybavení pro nový obor a </a:t>
                      </a:r>
                      <a:r>
                        <a:rPr lang="cs-CZ" sz="15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rekonstr</a:t>
                      </a:r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 hřiště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4044884591"/>
                  </a:ext>
                </a:extLst>
              </a:tr>
              <a:tr h="458586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Střední zdravotnická škola a VOŠ zdravot., Liberec – Modernizace stravovacího provozu Zeyerova Liberec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10 500 000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213540759"/>
                  </a:ext>
                </a:extLst>
              </a:tr>
              <a:tr h="45858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Střední průmyslová škola a VOŠ, Liberec – Zpracování projektu pro nový objekt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498765847"/>
                  </a:ext>
                </a:extLst>
              </a:tr>
              <a:tr h="458586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Střední odborná škola, Liberec – Projektová dokumentace na modernizaci stravovacího zařízení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087889269"/>
                  </a:ext>
                </a:extLst>
              </a:tr>
              <a:tr h="458586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Gymnázium, Frýdlant – Projekt na rekonstrukci celého objektu školy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6 000 000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55163541"/>
                  </a:ext>
                </a:extLst>
              </a:tr>
              <a:tr h="458586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Město Turnov – Rekonstrukce střechy gymnázia – 3. etapa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960 000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295816224"/>
                  </a:ext>
                </a:extLst>
              </a:tr>
            </a:tbl>
          </a:graphicData>
        </a:graphic>
      </p:graphicFrame>
      <p:sp>
        <p:nvSpPr>
          <p:cNvPr id="8" name="Nadpis 7">
            <a:extLst>
              <a:ext uri="{FF2B5EF4-FFF2-40B4-BE49-F238E27FC236}">
                <a16:creationId xmlns:a16="http://schemas.microsoft.com/office/drawing/2014/main" id="{5D60AB7D-78CD-E26C-4B2E-4964DD8B5BE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704741"/>
            <a:ext cx="78867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altLang="cs-CZ" sz="2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akce pro rok 2025 - alokace v rámci „HV II“</a:t>
            </a:r>
            <a:br>
              <a:rPr lang="cs-CZ" altLang="cs-CZ" sz="2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cs-CZ" altLang="cs-CZ" sz="1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(celkem 56 460 000 Kč – schvaluje zastupitelstvo v dubnu)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972916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19B1EEEA-4FC5-BC1C-1548-757208404220}"/>
              </a:ext>
            </a:extLst>
          </p:cNvPr>
          <p:cNvSpPr txBox="1"/>
          <p:nvPr/>
        </p:nvSpPr>
        <p:spPr>
          <a:xfrm>
            <a:off x="485192" y="727789"/>
            <a:ext cx="7772400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000" b="1" dirty="0">
                <a:latin typeface="Verdana" panose="020B0604030504040204" pitchFamily="34" charset="0"/>
                <a:ea typeface="Verdana" panose="020B0604030504040204" pitchFamily="34" charset="0"/>
              </a:rPr>
              <a:t>ZPRÁVY O ČINNOSTI ORGANIZACE ZA ROK 2024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cs-CZ" alt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cs-CZ" alt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Termíny individuálního projednávání: 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 dirty="0">
                <a:latin typeface="Verdana" panose="020B0604030504040204" pitchFamily="34" charset="0"/>
                <a:ea typeface="Verdana" panose="020B0604030504040204" pitchFamily="34" charset="0"/>
              </a:rPr>
              <a:t>	   28. 5., 29. 5., 5. 6. a 11. 6. 2025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Časový harmonogram + pokyny ke zpracování zprávy o činnosti budou rozeslány </a:t>
            </a:r>
            <a:r>
              <a:rPr lang="cs-CZ" altLang="cs-CZ" b="1" dirty="0">
                <a:latin typeface="Verdana" panose="020B0604030504040204" pitchFamily="34" charset="0"/>
                <a:ea typeface="Verdana" panose="020B0604030504040204" pitchFamily="34" charset="0"/>
              </a:rPr>
              <a:t>do 22. 4. 2025</a:t>
            </a:r>
          </a:p>
          <a:p>
            <a:pPr marL="0" indent="0" eaLnBrk="1" hangingPunct="1">
              <a:buNone/>
              <a:defRPr/>
            </a:pPr>
            <a:endParaRPr lang="cs-CZ" altLang="cs-CZ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	- zjednodušení obsahu – minimum příloh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	- vypracované závěrečné zprávy posílejte elektronicky</a:t>
            </a:r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561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76D277-1D94-B7D7-FC26-591576E1F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726" y="365127"/>
            <a:ext cx="7822623" cy="697056"/>
          </a:xfrm>
        </p:spPr>
        <p:txBody>
          <a:bodyPr>
            <a:normAutofit/>
          </a:bodyPr>
          <a:lstStyle/>
          <a:p>
            <a:pPr algn="ctr"/>
            <a:r>
              <a:rPr lang="cs-CZ" altLang="cs-CZ" sz="2200" b="1" dirty="0">
                <a:latin typeface="Verdana" panose="020B0604030504040204" pitchFamily="34" charset="0"/>
                <a:ea typeface="Verdana" panose="020B0604030504040204" pitchFamily="34" charset="0"/>
              </a:rPr>
              <a:t>INFORMACE</a:t>
            </a:r>
            <a:endParaRPr lang="cs-CZ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B7AE9DB5-DB5E-2199-45B7-C3FE2D50ADA4}"/>
              </a:ext>
            </a:extLst>
          </p:cNvPr>
          <p:cNvSpPr txBox="1"/>
          <p:nvPr/>
        </p:nvSpPr>
        <p:spPr>
          <a:xfrm>
            <a:off x="628651" y="868219"/>
            <a:ext cx="788669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dirty="0"/>
          </a:p>
          <a:p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</a:rPr>
              <a:t>Aktualizace identifikačního listu – doplnění informace:</a:t>
            </a:r>
          </a:p>
          <a:p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cs-CZ" b="1" u="sng" dirty="0">
                <a:latin typeface="Verdana" panose="020B0604030504040204" pitchFamily="34" charset="0"/>
                <a:ea typeface="Verdana" panose="020B0604030504040204" pitchFamily="34" charset="0"/>
              </a:rPr>
              <a:t>Odsouhlasení VZMR radou kraje: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						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 a) před zahájením VZMR					(možnosti ANO/NE)	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		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 b) před rozhodnutím o výběru dodavatele VZMR															(možnosti ANO/NE)</a:t>
            </a:r>
          </a:p>
          <a:p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</a:rPr>
              <a:t>Vysvětlení:</a:t>
            </a:r>
          </a:p>
          <a:p>
            <a:pPr marL="342900" indent="-342900">
              <a:buAutoNum type="alphaLcParenR"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rada kraje schvaluje zahájení výběrového řízení VZMR</a:t>
            </a:r>
          </a:p>
          <a:p>
            <a:pPr marL="342900" indent="-342900">
              <a:buAutoNum type="alphaLcParenR"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rada kraje schvaluje již vybraného uchazeče – např. na základě průzkumu trhu, přímé zadání apod.	</a:t>
            </a:r>
            <a:r>
              <a:rPr lang="cs-CZ" dirty="0"/>
              <a:t>					</a:t>
            </a:r>
          </a:p>
        </p:txBody>
      </p:sp>
    </p:spTree>
    <p:extLst>
      <p:ext uri="{BB962C8B-B14F-4D97-AF65-F5344CB8AC3E}">
        <p14:creationId xmlns:p14="http://schemas.microsoft.com/office/powerpoint/2010/main" val="372424582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1907</TotalTime>
  <Words>797</Words>
  <Application>Microsoft Office PowerPoint</Application>
  <PresentationFormat>Předvádění na obrazovce (4:3)</PresentationFormat>
  <Paragraphs>116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Verdana</vt:lpstr>
      <vt:lpstr>Wingdings</vt:lpstr>
      <vt:lpstr>Motiv Office</vt:lpstr>
      <vt:lpstr>EKONOMICKÁ ČÁST (oddělení nepřímých nákladů)</vt:lpstr>
      <vt:lpstr>Prezentace aplikace PowerPoint</vt:lpstr>
      <vt:lpstr>Prezentace aplikace PowerPoint</vt:lpstr>
      <vt:lpstr>Prezentace aplikace PowerPoint</vt:lpstr>
      <vt:lpstr> akce pro rok 2025 - schválený rozpočet 2025 (celkem 213 500 000 Kč)</vt:lpstr>
      <vt:lpstr>akce pro rok 2025 - alokace v rámci „HV I“ (celkem 29 500 000 Kč)</vt:lpstr>
      <vt:lpstr>akce pro rok 2025 - alokace v rámci „HV II“ (celkem 56 460 000 Kč – schvaluje zastupitelstvo v dubnu)</vt:lpstr>
      <vt:lpstr>Prezentace aplikace PowerPoint</vt:lpstr>
      <vt:lpstr>INFORMACE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Stříbrná Michaela</cp:lastModifiedBy>
  <cp:revision>79</cp:revision>
  <cp:lastPrinted>2024-02-12T08:30:58Z</cp:lastPrinted>
  <dcterms:created xsi:type="dcterms:W3CDTF">2023-03-08T15:30:40Z</dcterms:created>
  <dcterms:modified xsi:type="dcterms:W3CDTF">2025-04-03T05:57:19Z</dcterms:modified>
</cp:coreProperties>
</file>