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386" r:id="rId3"/>
    <p:sldId id="272" r:id="rId4"/>
    <p:sldId id="862" r:id="rId5"/>
    <p:sldId id="387" r:id="rId6"/>
    <p:sldId id="372" r:id="rId7"/>
    <p:sldId id="259" r:id="rId8"/>
    <p:sldId id="260" r:id="rId9"/>
    <p:sldId id="261" r:id="rId10"/>
    <p:sldId id="262" r:id="rId11"/>
    <p:sldId id="263" r:id="rId12"/>
    <p:sldId id="264" r:id="rId13"/>
    <p:sldId id="271" r:id="rId1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5500"/>
    <a:srgbClr val="AECE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63" autoAdjust="0"/>
    <p:restoredTop sz="74266" autoAdjust="0"/>
  </p:normalViewPr>
  <p:slideViewPr>
    <p:cSldViewPr snapToGrid="0">
      <p:cViewPr varScale="1">
        <p:scale>
          <a:sx n="83" d="100"/>
          <a:sy n="83" d="100"/>
        </p:scale>
        <p:origin x="239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eflm\Documents\01_AD_HOC_materialy\00_ANALYZY_ODBOR\DEMOGRAFIE_2022_08_29\DEMOGRAFIE_VE_VZTAHU_K_SS_castecne_doplneno_2022_08_29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NAROZENI_1949_2020!$B$8</c:f>
              <c:strCache>
                <c:ptCount val="1"/>
                <c:pt idx="0">
                  <c:v>Liberecký kraj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427-4A33-BFC4-6F606EE775BA}"/>
                </c:ext>
              </c:extLst>
            </c:dLbl>
            <c:dLbl>
              <c:idx val="1"/>
              <c:layout>
                <c:manualLayout>
                  <c:x val="-2.6162351080117448E-2"/>
                  <c:y val="-7.0742563429571331E-2"/>
                </c:manualLayout>
              </c:layout>
              <c:spPr>
                <a:solidFill>
                  <a:sysClr val="window" lastClr="FFFFFF"/>
                </a:solidFill>
                <a:ln>
                  <a:solidFill>
                    <a:sysClr val="windowText" lastClr="000000">
                      <a:lumMod val="25000"/>
                      <a:lumOff val="75000"/>
                    </a:sys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B427-4A33-BFC4-6F606EE775BA}"/>
                </c:ext>
              </c:extLst>
            </c:dLbl>
            <c:dLbl>
              <c:idx val="25"/>
              <c:layout>
                <c:manualLayout>
                  <c:x val="-2.4016427970739149E-2"/>
                  <c:y val="-6.1483304170312045E-2"/>
                </c:manualLayout>
              </c:layout>
              <c:spPr>
                <a:solidFill>
                  <a:sysClr val="window" lastClr="FFFFFF"/>
                </a:solidFill>
                <a:ln>
                  <a:solidFill>
                    <a:sysClr val="windowText" lastClr="000000">
                      <a:lumMod val="25000"/>
                      <a:lumOff val="75000"/>
                    </a:sys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2-B427-4A33-BFC4-6F606EE775BA}"/>
                </c:ext>
              </c:extLst>
            </c:dLbl>
            <c:dLbl>
              <c:idx val="59"/>
              <c:layout>
                <c:manualLayout>
                  <c:x val="-0.10770742923649576"/>
                  <c:y val="-5.4538859725867597E-2"/>
                </c:manualLayout>
              </c:layout>
              <c:spPr>
                <a:solidFill>
                  <a:sysClr val="window" lastClr="FFFFFF"/>
                </a:solidFill>
                <a:ln>
                  <a:solidFill>
                    <a:sysClr val="windowText" lastClr="000000">
                      <a:lumMod val="25000"/>
                      <a:lumOff val="75000"/>
                    </a:sys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3-B427-4A33-BFC4-6F606EE775BA}"/>
                </c:ext>
              </c:extLst>
            </c:dLbl>
            <c:dLbl>
              <c:idx val="67"/>
              <c:layout>
                <c:manualLayout>
                  <c:x val="-3.3031839584981848E-2"/>
                  <c:y val="-6.3798118985126856E-2"/>
                </c:manualLayout>
              </c:layout>
              <c:spPr>
                <a:solidFill>
                  <a:sysClr val="window" lastClr="FFFFFF"/>
                </a:solidFill>
                <a:ln>
                  <a:solidFill>
                    <a:sysClr val="windowText" lastClr="000000">
                      <a:lumMod val="25000"/>
                      <a:lumOff val="75000"/>
                    </a:sys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4-B427-4A33-BFC4-6F606EE775B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NAROZENI_1949_2020!$C$3:$BY$3</c:f>
              <c:numCache>
                <c:formatCode>0</c:formatCode>
                <c:ptCount val="75"/>
                <c:pt idx="0">
                  <c:v>1949</c:v>
                </c:pt>
                <c:pt idx="1">
                  <c:v>1950</c:v>
                </c:pt>
                <c:pt idx="2">
                  <c:v>1951</c:v>
                </c:pt>
                <c:pt idx="3">
                  <c:v>1952</c:v>
                </c:pt>
                <c:pt idx="4">
                  <c:v>1953</c:v>
                </c:pt>
                <c:pt idx="5">
                  <c:v>1954</c:v>
                </c:pt>
                <c:pt idx="6">
                  <c:v>1955</c:v>
                </c:pt>
                <c:pt idx="7">
                  <c:v>1956</c:v>
                </c:pt>
                <c:pt idx="8">
                  <c:v>1957</c:v>
                </c:pt>
                <c:pt idx="9">
                  <c:v>1958</c:v>
                </c:pt>
                <c:pt idx="10">
                  <c:v>1959</c:v>
                </c:pt>
                <c:pt idx="11">
                  <c:v>1960</c:v>
                </c:pt>
                <c:pt idx="12">
                  <c:v>1961</c:v>
                </c:pt>
                <c:pt idx="13">
                  <c:v>1962</c:v>
                </c:pt>
                <c:pt idx="14">
                  <c:v>1963</c:v>
                </c:pt>
                <c:pt idx="15">
                  <c:v>1964</c:v>
                </c:pt>
                <c:pt idx="16">
                  <c:v>1965</c:v>
                </c:pt>
                <c:pt idx="17">
                  <c:v>1966</c:v>
                </c:pt>
                <c:pt idx="18">
                  <c:v>1967</c:v>
                </c:pt>
                <c:pt idx="19">
                  <c:v>1968</c:v>
                </c:pt>
                <c:pt idx="20">
                  <c:v>1969</c:v>
                </c:pt>
                <c:pt idx="21">
                  <c:v>1970</c:v>
                </c:pt>
                <c:pt idx="22">
                  <c:v>1971</c:v>
                </c:pt>
                <c:pt idx="23">
                  <c:v>1972</c:v>
                </c:pt>
                <c:pt idx="24">
                  <c:v>1973</c:v>
                </c:pt>
                <c:pt idx="25">
                  <c:v>1974</c:v>
                </c:pt>
                <c:pt idx="26">
                  <c:v>1975</c:v>
                </c:pt>
                <c:pt idx="27">
                  <c:v>1976</c:v>
                </c:pt>
                <c:pt idx="28">
                  <c:v>1977</c:v>
                </c:pt>
                <c:pt idx="29">
                  <c:v>1978</c:v>
                </c:pt>
                <c:pt idx="30">
                  <c:v>1979</c:v>
                </c:pt>
                <c:pt idx="31">
                  <c:v>1980</c:v>
                </c:pt>
                <c:pt idx="32">
                  <c:v>1981</c:v>
                </c:pt>
                <c:pt idx="33">
                  <c:v>1982</c:v>
                </c:pt>
                <c:pt idx="34">
                  <c:v>1983</c:v>
                </c:pt>
                <c:pt idx="35">
                  <c:v>1984</c:v>
                </c:pt>
                <c:pt idx="36">
                  <c:v>1985</c:v>
                </c:pt>
                <c:pt idx="37">
                  <c:v>1986</c:v>
                </c:pt>
                <c:pt idx="38">
                  <c:v>1987</c:v>
                </c:pt>
                <c:pt idx="39">
                  <c:v>1988</c:v>
                </c:pt>
                <c:pt idx="40">
                  <c:v>1989</c:v>
                </c:pt>
                <c:pt idx="41">
                  <c:v>1990</c:v>
                </c:pt>
                <c:pt idx="42">
                  <c:v>1991</c:v>
                </c:pt>
                <c:pt idx="43">
                  <c:v>1992</c:v>
                </c:pt>
                <c:pt idx="44">
                  <c:v>1993</c:v>
                </c:pt>
                <c:pt idx="45">
                  <c:v>1994</c:v>
                </c:pt>
                <c:pt idx="46">
                  <c:v>1995</c:v>
                </c:pt>
                <c:pt idx="47">
                  <c:v>1996</c:v>
                </c:pt>
                <c:pt idx="48">
                  <c:v>1997</c:v>
                </c:pt>
                <c:pt idx="49">
                  <c:v>1998</c:v>
                </c:pt>
                <c:pt idx="50">
                  <c:v>1999</c:v>
                </c:pt>
                <c:pt idx="51">
                  <c:v>2000</c:v>
                </c:pt>
                <c:pt idx="52">
                  <c:v>2001</c:v>
                </c:pt>
                <c:pt idx="53">
                  <c:v>2002</c:v>
                </c:pt>
                <c:pt idx="54">
                  <c:v>2003</c:v>
                </c:pt>
                <c:pt idx="55">
                  <c:v>2004</c:v>
                </c:pt>
                <c:pt idx="56">
                  <c:v>2005</c:v>
                </c:pt>
                <c:pt idx="57">
                  <c:v>2006</c:v>
                </c:pt>
                <c:pt idx="58">
                  <c:v>2007</c:v>
                </c:pt>
                <c:pt idx="59">
                  <c:v>2008</c:v>
                </c:pt>
                <c:pt idx="60">
                  <c:v>2009</c:v>
                </c:pt>
                <c:pt idx="61">
                  <c:v>2010</c:v>
                </c:pt>
                <c:pt idx="62">
                  <c:v>2011</c:v>
                </c:pt>
                <c:pt idx="63">
                  <c:v>2012</c:v>
                </c:pt>
                <c:pt idx="64">
                  <c:v>2013</c:v>
                </c:pt>
                <c:pt idx="65">
                  <c:v>2014</c:v>
                </c:pt>
                <c:pt idx="66">
                  <c:v>2015</c:v>
                </c:pt>
                <c:pt idx="67">
                  <c:v>2016</c:v>
                </c:pt>
                <c:pt idx="68">
                  <c:v>2017</c:v>
                </c:pt>
                <c:pt idx="69">
                  <c:v>2018</c:v>
                </c:pt>
                <c:pt idx="70">
                  <c:v>2019</c:v>
                </c:pt>
                <c:pt idx="71">
                  <c:v>2020</c:v>
                </c:pt>
                <c:pt idx="72">
                  <c:v>2021</c:v>
                </c:pt>
                <c:pt idx="73">
                  <c:v>2022</c:v>
                </c:pt>
                <c:pt idx="74">
                  <c:v>2023</c:v>
                </c:pt>
              </c:numCache>
            </c:numRef>
          </c:cat>
          <c:val>
            <c:numRef>
              <c:f>NAROZENI_1949_2020!$C$8:$BY$8</c:f>
              <c:numCache>
                <c:formatCode>General</c:formatCode>
                <c:ptCount val="75"/>
                <c:pt idx="0">
                  <c:v>9635</c:v>
                </c:pt>
                <c:pt idx="1">
                  <c:v>9650</c:v>
                </c:pt>
                <c:pt idx="2">
                  <c:v>9115</c:v>
                </c:pt>
                <c:pt idx="3">
                  <c:v>8373</c:v>
                </c:pt>
                <c:pt idx="4">
                  <c:v>7598</c:v>
                </c:pt>
                <c:pt idx="5">
                  <c:v>7187</c:v>
                </c:pt>
                <c:pt idx="6">
                  <c:v>7035</c:v>
                </c:pt>
                <c:pt idx="7">
                  <c:v>6773</c:v>
                </c:pt>
                <c:pt idx="8">
                  <c:v>6277</c:v>
                </c:pt>
                <c:pt idx="9">
                  <c:v>5726</c:v>
                </c:pt>
                <c:pt idx="10">
                  <c:v>5146</c:v>
                </c:pt>
                <c:pt idx="11">
                  <c:v>4966</c:v>
                </c:pt>
                <c:pt idx="12">
                  <c:v>4975</c:v>
                </c:pt>
                <c:pt idx="13">
                  <c:v>5162</c:v>
                </c:pt>
                <c:pt idx="14">
                  <c:v>5981</c:v>
                </c:pt>
                <c:pt idx="15">
                  <c:v>6046</c:v>
                </c:pt>
                <c:pt idx="16">
                  <c:v>5682</c:v>
                </c:pt>
                <c:pt idx="17">
                  <c:v>5614</c:v>
                </c:pt>
                <c:pt idx="18">
                  <c:v>5501</c:v>
                </c:pt>
                <c:pt idx="19">
                  <c:v>5701</c:v>
                </c:pt>
                <c:pt idx="20">
                  <c:v>5913</c:v>
                </c:pt>
                <c:pt idx="21">
                  <c:v>6302</c:v>
                </c:pt>
                <c:pt idx="22">
                  <c:v>6439</c:v>
                </c:pt>
                <c:pt idx="23">
                  <c:v>6753</c:v>
                </c:pt>
                <c:pt idx="24">
                  <c:v>7571</c:v>
                </c:pt>
                <c:pt idx="25">
                  <c:v>8295</c:v>
                </c:pt>
                <c:pt idx="26">
                  <c:v>7989</c:v>
                </c:pt>
                <c:pt idx="27">
                  <c:v>7944</c:v>
                </c:pt>
                <c:pt idx="28">
                  <c:v>7464</c:v>
                </c:pt>
                <c:pt idx="29">
                  <c:v>7504</c:v>
                </c:pt>
                <c:pt idx="30">
                  <c:v>6996</c:v>
                </c:pt>
                <c:pt idx="31">
                  <c:v>6194</c:v>
                </c:pt>
                <c:pt idx="32">
                  <c:v>5859</c:v>
                </c:pt>
                <c:pt idx="33">
                  <c:v>5758</c:v>
                </c:pt>
                <c:pt idx="34">
                  <c:v>5722</c:v>
                </c:pt>
                <c:pt idx="35">
                  <c:v>5616</c:v>
                </c:pt>
                <c:pt idx="36">
                  <c:v>5553</c:v>
                </c:pt>
                <c:pt idx="37">
                  <c:v>5451</c:v>
                </c:pt>
                <c:pt idx="38">
                  <c:v>5673</c:v>
                </c:pt>
                <c:pt idx="39">
                  <c:v>5703</c:v>
                </c:pt>
                <c:pt idx="40">
                  <c:v>5528</c:v>
                </c:pt>
                <c:pt idx="41">
                  <c:v>5607</c:v>
                </c:pt>
                <c:pt idx="42">
                  <c:v>5561</c:v>
                </c:pt>
                <c:pt idx="43">
                  <c:v>5319</c:v>
                </c:pt>
                <c:pt idx="44">
                  <c:v>5244</c:v>
                </c:pt>
                <c:pt idx="45">
                  <c:v>4544</c:v>
                </c:pt>
                <c:pt idx="46">
                  <c:v>4166</c:v>
                </c:pt>
                <c:pt idx="47">
                  <c:v>4039</c:v>
                </c:pt>
                <c:pt idx="48">
                  <c:v>3951</c:v>
                </c:pt>
                <c:pt idx="49">
                  <c:v>3975</c:v>
                </c:pt>
                <c:pt idx="50">
                  <c:v>3965</c:v>
                </c:pt>
                <c:pt idx="51">
                  <c:v>4090</c:v>
                </c:pt>
                <c:pt idx="52">
                  <c:v>4013</c:v>
                </c:pt>
                <c:pt idx="53">
                  <c:v>4132</c:v>
                </c:pt>
                <c:pt idx="54">
                  <c:v>4045</c:v>
                </c:pt>
                <c:pt idx="55">
                  <c:v>4312</c:v>
                </c:pt>
                <c:pt idx="56">
                  <c:v>4271</c:v>
                </c:pt>
                <c:pt idx="57">
                  <c:v>4466</c:v>
                </c:pt>
                <c:pt idx="58">
                  <c:v>5045</c:v>
                </c:pt>
                <c:pt idx="59">
                  <c:v>5220</c:v>
                </c:pt>
                <c:pt idx="60">
                  <c:v>5206</c:v>
                </c:pt>
                <c:pt idx="61">
                  <c:v>5120</c:v>
                </c:pt>
                <c:pt idx="62">
                  <c:v>4654</c:v>
                </c:pt>
                <c:pt idx="63">
                  <c:v>4592</c:v>
                </c:pt>
                <c:pt idx="64">
                  <c:v>4535</c:v>
                </c:pt>
                <c:pt idx="65">
                  <c:v>4435</c:v>
                </c:pt>
                <c:pt idx="66">
                  <c:v>4683</c:v>
                </c:pt>
                <c:pt idx="67">
                  <c:v>4960</c:v>
                </c:pt>
                <c:pt idx="68">
                  <c:v>4753</c:v>
                </c:pt>
                <c:pt idx="69">
                  <c:v>4725</c:v>
                </c:pt>
                <c:pt idx="70">
                  <c:v>4659</c:v>
                </c:pt>
                <c:pt idx="71">
                  <c:v>4557</c:v>
                </c:pt>
                <c:pt idx="72">
                  <c:v>4386</c:v>
                </c:pt>
                <c:pt idx="73">
                  <c:v>3921</c:v>
                </c:pt>
                <c:pt idx="74">
                  <c:v>3549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5-B427-4A33-BFC4-6F606EE775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08062712"/>
        <c:axId val="408063040"/>
      </c:lineChart>
      <c:catAx>
        <c:axId val="408062712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08063040"/>
        <c:crosses val="autoZero"/>
        <c:auto val="1"/>
        <c:lblAlgn val="ctr"/>
        <c:lblOffset val="100"/>
        <c:noMultiLvlLbl val="0"/>
      </c:catAx>
      <c:valAx>
        <c:axId val="4080630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cs-CZ"/>
                  <a:t>Počet</a:t>
                </a:r>
                <a:r>
                  <a:rPr lang="cs-CZ" baseline="0"/>
                  <a:t> narozených</a:t>
                </a:r>
                <a:endParaRPr lang="cs-CZ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080627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2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BC634E-D109-450F-BF9D-139E0276E9CE}" type="datetimeFigureOut">
              <a:rPr lang="cs-CZ" smtClean="0"/>
              <a:t>13.12.2024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39838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4FB0FC-AE0A-49D6-99A7-0432AF1C311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65641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4FB0FC-AE0A-49D6-99A7-0432AF1C3115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2855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Jak je vidět, počet narozených od roku 2016 klesá – po roce 2028 nelze očekávat nějaký výrazný populační ročník vstupující do povinného vzdělávání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4FB0FC-AE0A-49D6-99A7-0432AF1C3115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02132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Četnost preferovaného studijního oboru jako 1. volba (=opravdový zájem respondenta)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E32AE7-1C9D-464C-9E90-844DE3AC8A5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60205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E32AE7-1C9D-464C-9E90-844DE3AC8A5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8882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E32AE7-1C9D-464C-9E90-844DE3AC8A5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60014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ORP Česká Lípa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E32AE7-1C9D-464C-9E90-844DE3AC8A5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6517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4FB0FC-AE0A-49D6-99A7-0432AF1C3115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6443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13.12.2024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0AAF289F-95AB-9EFA-06A4-AE3427FCED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781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432B338D-CCE0-F0F9-6DF3-DC276684200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9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7E535E7D-2208-1B77-FEF6-107F2AADE5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867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EC5A8A0F-842F-3AB1-2569-669DDFA944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810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10A95933-35D3-B90A-71CA-A7B9A04D57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661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13.12.2024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59B17048-7656-8DEF-0FD7-8C94C2C29B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686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13.12.2024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10" name="Obrázek 9" descr="Obsah obrázku text, klipart&#10;&#10;Popis byl vytvořen automaticky">
            <a:extLst>
              <a:ext uri="{FF2B5EF4-FFF2-40B4-BE49-F238E27FC236}">
                <a16:creationId xmlns:a16="http://schemas.microsoft.com/office/drawing/2014/main" id="{2E46BE7B-9BE2-784A-B2EB-CD4CB35EB9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927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13.12.2024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6" name="Obrázek 5" descr="Obsah obrázku text, klipart&#10;&#10;Popis byl vytvořen automaticky">
            <a:extLst>
              <a:ext uri="{FF2B5EF4-FFF2-40B4-BE49-F238E27FC236}">
                <a16:creationId xmlns:a16="http://schemas.microsoft.com/office/drawing/2014/main" id="{A2C0B90B-557A-E717-4CB5-181A010E80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2445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13.12.2024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5" name="Obrázek 4" descr="Obsah obrázku text, klipart&#10;&#10;Popis byl vytvořen automaticky">
            <a:extLst>
              <a:ext uri="{FF2B5EF4-FFF2-40B4-BE49-F238E27FC236}">
                <a16:creationId xmlns:a16="http://schemas.microsoft.com/office/drawing/2014/main" id="{89904D4F-80DC-A25D-FDD0-5A6E858E9A0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2992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13.12.2024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F32364DD-FC25-9BB4-09B2-D0D4F92DA4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148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13.12.2024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4AA10F7A-BCEF-A124-7C3A-13781D870D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345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CC26E-6215-4DED-9F8A-6B6DACA3F894}" type="datetimeFigureOut">
              <a:rPr lang="cs-CZ" smtClean="0"/>
              <a:t>13.12.2024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FACD1FF8-1CD2-41BB-0138-01D4B3F64F9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108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87414F-BA51-D01F-A8C3-F60102BC87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926184"/>
            <a:ext cx="7772400" cy="1996560"/>
          </a:xfrm>
        </p:spPr>
        <p:txBody>
          <a:bodyPr>
            <a:noAutofit/>
          </a:bodyPr>
          <a:lstStyle/>
          <a:p>
            <a:r>
              <a:rPr lang="cs-CZ" sz="4400" b="1" dirty="0">
                <a:latin typeface="+mn-lt"/>
                <a:cs typeface="Times New Roman" panose="02020603050405020304" pitchFamily="18" charset="0"/>
              </a:rPr>
              <a:t>Porada s řediteli</a:t>
            </a:r>
          </a:p>
        </p:txBody>
      </p:sp>
    </p:spTree>
    <p:extLst>
      <p:ext uri="{BB962C8B-B14F-4D97-AF65-F5344CB8AC3E}">
        <p14:creationId xmlns:p14="http://schemas.microsoft.com/office/powerpoint/2010/main" val="33860440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C5E8C9-D533-84F8-69E6-16C842D6A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11320"/>
          </a:xfrm>
        </p:spPr>
        <p:txBody>
          <a:bodyPr>
            <a:normAutofit/>
          </a:bodyPr>
          <a:lstStyle/>
          <a:p>
            <a:r>
              <a:rPr lang="cs-CZ" sz="3600" b="1" dirty="0"/>
              <a:t>Kdo nejvíce ovlivňuje rozhodování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D517713C-39E6-E6A8-2C64-48201BF4B48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225" b="1010"/>
          <a:stretch/>
        </p:blipFill>
        <p:spPr>
          <a:xfrm>
            <a:off x="628650" y="1273215"/>
            <a:ext cx="8330155" cy="4618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96060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C5E8C9-D533-84F8-69E6-16C842D6A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80768"/>
          </a:xfrm>
        </p:spPr>
        <p:txBody>
          <a:bodyPr>
            <a:normAutofit/>
          </a:bodyPr>
          <a:lstStyle/>
          <a:p>
            <a:pPr algn="ctr"/>
            <a:r>
              <a:rPr lang="cs-CZ" sz="3600" b="1" dirty="0"/>
              <a:t>Co nejvíce ovlivňuje rozhodování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45F6B610-4F26-B2ED-7BEA-CA86ABCB13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9205" y="967002"/>
            <a:ext cx="7674015" cy="530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0548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C5E8C9-D533-84F8-69E6-16C842D6A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0696" y="179931"/>
            <a:ext cx="7886700" cy="908089"/>
          </a:xfrm>
        </p:spPr>
        <p:txBody>
          <a:bodyPr>
            <a:normAutofit/>
          </a:bodyPr>
          <a:lstStyle/>
          <a:p>
            <a:r>
              <a:rPr lang="cs-CZ" sz="3600" b="1" dirty="0"/>
              <a:t>Preferované oblasti uplatnění a povolání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4C27A3E-1416-FD16-DBCD-EDB99577D9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4320" y="1088020"/>
            <a:ext cx="7002684" cy="5181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95498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8750C8-7BF5-9463-B683-EAC6B56990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1847193"/>
          </a:xfrm>
        </p:spPr>
        <p:txBody>
          <a:bodyPr>
            <a:normAutofit/>
          </a:bodyPr>
          <a:lstStyle/>
          <a:p>
            <a:pPr algn="ctr"/>
            <a:r>
              <a:rPr lang="cs-CZ" sz="4400" b="1" dirty="0">
                <a:latin typeface="+mn-lt"/>
                <a:cs typeface="Times New Roman" panose="02020603050405020304" pitchFamily="18" charset="0"/>
              </a:rPr>
              <a:t>Děkuji za pozornost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C6F3139-312E-D190-B820-77757227BB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/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522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ABDD40D-FB13-A713-402C-ADF3A0775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/>
              <a:t>Rok 2024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312EB79-44E9-4B2D-3045-4328F9C0B3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MŠMT – změny, úpravy zákonů - </a:t>
            </a:r>
            <a:r>
              <a:rPr lang="cs-CZ" b="1" dirty="0"/>
              <a:t>ZÁSADNÍ</a:t>
            </a:r>
            <a:endParaRPr lang="cs-CZ" dirty="0"/>
          </a:p>
          <a:p>
            <a:r>
              <a:rPr lang="cs-CZ" dirty="0"/>
              <a:t>Nový DZ ČR, nový DZ LK – obor za obor</a:t>
            </a:r>
            <a:endParaRPr lang="cs-CZ" b="1" dirty="0"/>
          </a:p>
          <a:p>
            <a:r>
              <a:rPr lang="cs-CZ" dirty="0"/>
              <a:t>NDZ – nový projekt od 1. 1. 2025</a:t>
            </a:r>
          </a:p>
          <a:p>
            <a:r>
              <a:rPr lang="cs-CZ" dirty="0"/>
              <a:t>Soutěže - </a:t>
            </a:r>
            <a:r>
              <a:rPr lang="cs-CZ" b="1" dirty="0"/>
              <a:t>CVLK</a:t>
            </a:r>
          </a:p>
          <a:p>
            <a:r>
              <a:rPr lang="cs-CZ" dirty="0"/>
              <a:t>Obědy do škol – MŠ, ZŠ, SŠ</a:t>
            </a:r>
            <a:r>
              <a:rPr lang="cs-CZ" strike="sngStrike" dirty="0"/>
              <a:t>, DM </a:t>
            </a:r>
            <a:r>
              <a:rPr lang="cs-CZ" dirty="0"/>
              <a:t>– dotační program/účelová dotace</a:t>
            </a:r>
          </a:p>
          <a:p>
            <a:r>
              <a:rPr lang="cs-CZ" dirty="0"/>
              <a:t>Investice</a:t>
            </a:r>
          </a:p>
          <a:p>
            <a:r>
              <a:rPr lang="cs-CZ" dirty="0"/>
              <a:t>Nová RK – určení priorit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45569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32040E-7A17-93EF-E539-57561DF01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01937"/>
          </a:xfrm>
        </p:spPr>
        <p:txBody>
          <a:bodyPr>
            <a:normAutofit/>
          </a:bodyPr>
          <a:lstStyle/>
          <a:p>
            <a:pPr algn="ctr"/>
            <a:r>
              <a:rPr lang="cs-CZ" sz="3600" b="1" dirty="0">
                <a:latin typeface="+mn-lt"/>
                <a:cs typeface="Times New Roman" panose="02020603050405020304" pitchFamily="18" charset="0"/>
              </a:rPr>
              <a:t>Demografický vývoj v Libereckém kraji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9F30A7E9-F0A7-8FAE-32F5-806CA02A4098}"/>
              </a:ext>
            </a:extLst>
          </p:cNvPr>
          <p:cNvSpPr txBox="1"/>
          <p:nvPr/>
        </p:nvSpPr>
        <p:spPr>
          <a:xfrm>
            <a:off x="1855568" y="1167063"/>
            <a:ext cx="5788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Počet </a:t>
            </a:r>
            <a:r>
              <a:rPr lang="cs-CZ" sz="1800" b="1" dirty="0">
                <a:effectLst/>
                <a:ea typeface="Times New Roman" panose="02020603050405020304" pitchFamily="18" charset="0"/>
              </a:rPr>
              <a:t>narozených</a:t>
            </a: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 Libereckém kraji v letech 1952–2023</a:t>
            </a:r>
            <a:endParaRPr lang="cs-CZ" dirty="0"/>
          </a:p>
        </p:txBody>
      </p:sp>
      <p:graphicFrame>
        <p:nvGraphicFramePr>
          <p:cNvPr id="3" name="Graf 2">
            <a:extLst>
              <a:ext uri="{FF2B5EF4-FFF2-40B4-BE49-F238E27FC236}">
                <a16:creationId xmlns:a16="http://schemas.microsoft.com/office/drawing/2014/main" id="{00000000-0008-0000-0600-000002000000}"/>
              </a:ext>
            </a:extLst>
          </p:cNvPr>
          <p:cNvGraphicFramePr>
            <a:graphicFrameLocks/>
          </p:cNvGraphicFramePr>
          <p:nvPr/>
        </p:nvGraphicFramePr>
        <p:xfrm>
          <a:off x="541337" y="1755648"/>
          <a:ext cx="8061325" cy="4416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11026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BF86F9BE-5909-B054-F70F-BF27347EFA7F}"/>
              </a:ext>
            </a:extLst>
          </p:cNvPr>
          <p:cNvSpPr txBox="1"/>
          <p:nvPr/>
        </p:nvSpPr>
        <p:spPr>
          <a:xfrm>
            <a:off x="611560" y="692696"/>
            <a:ext cx="76328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altLang="cs-CZ" sz="3200" b="1" dirty="0">
                <a:solidFill>
                  <a:srgbClr val="000000"/>
                </a:solidFill>
                <a:latin typeface="+mj-lt"/>
              </a:rPr>
              <a:t>Investice „</a:t>
            </a:r>
            <a:r>
              <a:rPr lang="cs-CZ" sz="3200" b="1" dirty="0">
                <a:latin typeface="+mj-lt"/>
              </a:rPr>
              <a:t>z dotačních zdrojů</a:t>
            </a:r>
            <a:r>
              <a:rPr lang="cs-CZ" altLang="cs-CZ" sz="3200" b="1" dirty="0">
                <a:solidFill>
                  <a:srgbClr val="000000"/>
                </a:solidFill>
                <a:latin typeface="+mj-lt"/>
              </a:rPr>
              <a:t>“ spolufinancováno ze zdrojů Libereckého kraje</a:t>
            </a:r>
            <a:endParaRPr lang="cs-CZ" sz="3200" b="1" dirty="0">
              <a:latin typeface="+mj-lt"/>
            </a:endParaRPr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A174B93A-9662-08A1-147E-0546D6D229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0361216"/>
              </p:ext>
            </p:extLst>
          </p:nvPr>
        </p:nvGraphicFramePr>
        <p:xfrm>
          <a:off x="539269" y="2094613"/>
          <a:ext cx="8200694" cy="3646967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3041390">
                  <a:extLst>
                    <a:ext uri="{9D8B030D-6E8A-4147-A177-3AD203B41FA5}">
                      <a16:colId xmlns:a16="http://schemas.microsoft.com/office/drawing/2014/main" val="2804841639"/>
                    </a:ext>
                  </a:extLst>
                </a:gridCol>
                <a:gridCol w="1514943">
                  <a:extLst>
                    <a:ext uri="{9D8B030D-6E8A-4147-A177-3AD203B41FA5}">
                      <a16:colId xmlns:a16="http://schemas.microsoft.com/office/drawing/2014/main" val="451293518"/>
                    </a:ext>
                  </a:extLst>
                </a:gridCol>
                <a:gridCol w="1231801">
                  <a:extLst>
                    <a:ext uri="{9D8B030D-6E8A-4147-A177-3AD203B41FA5}">
                      <a16:colId xmlns:a16="http://schemas.microsoft.com/office/drawing/2014/main" val="1285428110"/>
                    </a:ext>
                  </a:extLst>
                </a:gridCol>
                <a:gridCol w="1221713">
                  <a:extLst>
                    <a:ext uri="{9D8B030D-6E8A-4147-A177-3AD203B41FA5}">
                      <a16:colId xmlns:a16="http://schemas.microsoft.com/office/drawing/2014/main" val="1038500839"/>
                    </a:ext>
                  </a:extLst>
                </a:gridCol>
                <a:gridCol w="1190847">
                  <a:extLst>
                    <a:ext uri="{9D8B030D-6E8A-4147-A177-3AD203B41FA5}">
                      <a16:colId xmlns:a16="http://schemas.microsoft.com/office/drawing/2014/main" val="419722305"/>
                    </a:ext>
                  </a:extLst>
                </a:gridCol>
              </a:tblGrid>
              <a:tr h="587385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schválený závazek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vysoutěženo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předpoklad  dotace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LK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75488293"/>
                  </a:ext>
                </a:extLst>
              </a:tr>
              <a:tr h="700121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COV strojírenství a robotiky - SPŠT JBC</a:t>
                      </a:r>
                    </a:p>
                  </a:txBody>
                  <a:tcPr marL="9525" marR="9525" marT="9525" marB="0" anchor="b"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100 614 000</a:t>
                      </a:r>
                    </a:p>
                  </a:txBody>
                  <a:tcPr marL="9525" marR="9525" marT="9525" marB="0" anchor="b"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89 363 588</a:t>
                      </a:r>
                    </a:p>
                  </a:txBody>
                  <a:tcPr marL="9525" marR="9525" marT="9525" marB="0" anchor="b"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39 440 688</a:t>
                      </a:r>
                    </a:p>
                  </a:txBody>
                  <a:tcPr marL="9525" marR="9525" marT="9525" marB="0" anchor="b">
                    <a:solidFill>
                      <a:srgbClr val="92D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49 922 900</a:t>
                      </a:r>
                    </a:p>
                  </a:txBody>
                  <a:tcPr marL="9525" marR="9525" marT="9525" marB="0" anchor="b">
                    <a:solidFill>
                      <a:srgbClr val="92D05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4814356"/>
                  </a:ext>
                </a:extLst>
              </a:tr>
              <a:tr h="643841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COV zdravotnicko-sociální - SZŠ Turnov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74 250 000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58 155 706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29 106 000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29 049 706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67845992"/>
                  </a:ext>
                </a:extLst>
              </a:tr>
              <a:tr h="840953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COV obrábění kovů a vstřikování plastů - SŠSSD Liberec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85 060 000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76 803 840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26 934 251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49 869 589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1304247"/>
                  </a:ext>
                </a:extLst>
              </a:tr>
              <a:tr h="874667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COV stavebnictví - SŠ Semily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131 550 000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50 435 144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81 105 447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806650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45593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BF86F9BE-5909-B054-F70F-BF27347EFA7F}"/>
              </a:ext>
            </a:extLst>
          </p:cNvPr>
          <p:cNvSpPr txBox="1"/>
          <p:nvPr/>
        </p:nvSpPr>
        <p:spPr>
          <a:xfrm>
            <a:off x="611560" y="692696"/>
            <a:ext cx="76328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altLang="cs-CZ" sz="3200" b="1" dirty="0">
                <a:solidFill>
                  <a:srgbClr val="000000"/>
                </a:solidFill>
                <a:latin typeface="+mj-lt"/>
              </a:rPr>
              <a:t>Investice „velké“ s nutností financování ze zdrojů Libereckého kraje</a:t>
            </a:r>
            <a:endParaRPr lang="cs-CZ" sz="3200" dirty="0">
              <a:latin typeface="+mj-lt"/>
            </a:endParaRPr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A174B93A-9662-08A1-147E-0546D6D229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1272202"/>
              </p:ext>
            </p:extLst>
          </p:nvPr>
        </p:nvGraphicFramePr>
        <p:xfrm>
          <a:off x="640354" y="2231472"/>
          <a:ext cx="7863291" cy="3271706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7863291">
                  <a:extLst>
                    <a:ext uri="{9D8B030D-6E8A-4147-A177-3AD203B41FA5}">
                      <a16:colId xmlns:a16="http://schemas.microsoft.com/office/drawing/2014/main" val="2804841639"/>
                    </a:ext>
                  </a:extLst>
                </a:gridCol>
              </a:tblGrid>
              <a:tr h="639531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Rekonstrukce objektu Zeyerova 31 pro vzdělávání žáků se speciálními vzdělávacími potřebami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75488293"/>
                  </a:ext>
                </a:extLst>
              </a:tr>
              <a:tr h="561752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škola hospodářská a lesnická Frýdlant - realizace nového komplexního řešení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75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4814356"/>
                  </a:ext>
                </a:extLst>
              </a:tr>
              <a:tr h="494253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GFXŠ LBC - výstavba nového pavilonu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67845992"/>
                  </a:ext>
                </a:extLst>
              </a:tr>
              <a:tr h="43614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SPŠ a VOŠ LBC - vznik učeben pro Technické lyceum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75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1304247"/>
                  </a:ext>
                </a:extLst>
              </a:tr>
              <a:tr h="43614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SZŠ a VOŠ LBC - výstavba nového objektu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80665040"/>
                  </a:ext>
                </a:extLst>
              </a:tr>
              <a:tr h="70389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OA, HŠ a SOŠ, Turnov - výměna areálů  Zborovská, Alešova 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75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26045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7119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ABDD40D-FB13-A713-402C-ADF3A0775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/>
              <a:t>ROK 2025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312EB79-44E9-4B2D-3045-4328F9C0B3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MŠMT – </a:t>
            </a:r>
            <a:r>
              <a:rPr lang="cs-CZ" b="1" dirty="0"/>
              <a:t>ZÁSADNÍ </a:t>
            </a:r>
            <a:r>
              <a:rPr lang="cs-CZ" dirty="0"/>
              <a:t>změny ve financování nepedagogické práce, práci SVP, DD nemění financování</a:t>
            </a:r>
            <a:r>
              <a:rPr lang="cs-CZ" b="1" dirty="0"/>
              <a:t>, </a:t>
            </a:r>
            <a:r>
              <a:rPr lang="cs-CZ" b="1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well-being</a:t>
            </a:r>
            <a:endParaRPr lang="cs-CZ" dirty="0">
              <a:ea typeface="Calibri" panose="020F0502020204030204" pitchFamily="34" charset="0"/>
            </a:endParaRPr>
          </a:p>
          <a:p>
            <a:r>
              <a:rPr lang="cs-CZ" dirty="0">
                <a:effectLst/>
                <a:ea typeface="Calibri" panose="020F0502020204030204" pitchFamily="34" charset="0"/>
              </a:rPr>
              <a:t>Podklady pro RK</a:t>
            </a:r>
          </a:p>
          <a:p>
            <a:r>
              <a:rPr lang="cs-CZ" dirty="0">
                <a:effectLst/>
                <a:ea typeface="Calibri" panose="020F0502020204030204" pitchFamily="34" charset="0"/>
              </a:rPr>
              <a:t>Podklady pro rozpočet (provoz/energie)</a:t>
            </a:r>
          </a:p>
          <a:p>
            <a:r>
              <a:rPr lang="cs-CZ" dirty="0"/>
              <a:t>Zveřejňování smluv – redukce odměn</a:t>
            </a:r>
          </a:p>
          <a:p>
            <a:r>
              <a:rPr lang="cs-CZ" dirty="0"/>
              <a:t>Nájemní smlouvy – cena v místě a čase obvyklá, snížení o 50%</a:t>
            </a:r>
          </a:p>
          <a:p>
            <a:r>
              <a:rPr lang="cs-CZ" dirty="0">
                <a:ea typeface="Calibri" panose="020F0502020204030204" pitchFamily="34" charset="0"/>
              </a:rPr>
              <a:t>Den učitelů – návrh ocenění</a:t>
            </a:r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>
              <a:ea typeface="Calibri" panose="020F050202020403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72594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A7EB295-058F-08FF-E91F-EFA8632EC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39583"/>
          </a:xfrm>
        </p:spPr>
        <p:txBody>
          <a:bodyPr>
            <a:normAutofit/>
          </a:bodyPr>
          <a:lstStyle/>
          <a:p>
            <a:r>
              <a:rPr lang="cs-CZ" sz="3600" b="1" dirty="0"/>
              <a:t>Šetření profesní orientace žáků 8. a 9. tříd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0033246-9B8F-C29D-F97F-F92D09F6C4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Dotazníkové šetření, zpracovatel: </a:t>
            </a:r>
            <a:r>
              <a:rPr lang="cs-CZ" dirty="0" err="1"/>
              <a:t>Trexima</a:t>
            </a:r>
            <a:endParaRPr lang="cs-CZ" dirty="0"/>
          </a:p>
          <a:p>
            <a:r>
              <a:rPr lang="cs-CZ" dirty="0"/>
              <a:t>termín šetření: březen 2024 – květen 2024</a:t>
            </a:r>
          </a:p>
          <a:p>
            <a:r>
              <a:rPr lang="cs-CZ" dirty="0"/>
              <a:t>velikost vzorku: 33 úplných ZŠ, 1689 odpovědí</a:t>
            </a:r>
          </a:p>
          <a:p>
            <a:r>
              <a:rPr lang="cs-CZ" dirty="0"/>
              <a:t>hlavní úloha šetření: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dirty="0"/>
              <a:t>jaké jsou preferované obory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dirty="0"/>
              <a:t>kdo je důležitý pro respondenty při výběru střední školy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dirty="0"/>
              <a:t>co je důležité pro respondenty při výběru střední školy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dirty="0"/>
              <a:t>preferované oblasti uplatnění a povolání</a:t>
            </a:r>
          </a:p>
        </p:txBody>
      </p:sp>
    </p:spTree>
    <p:extLst>
      <p:ext uri="{BB962C8B-B14F-4D97-AF65-F5344CB8AC3E}">
        <p14:creationId xmlns:p14="http://schemas.microsoft.com/office/powerpoint/2010/main" val="36098250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C5E8C9-D533-84F8-69E6-16C842D6A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/>
              <a:t>Preferované studijní obory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0EFAD651-1BD9-4449-E340-472A9E85FB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50" y="2009734"/>
            <a:ext cx="7886700" cy="2838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4175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C5E8C9-D533-84F8-69E6-16C842D6A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630297"/>
          </a:xfrm>
        </p:spPr>
        <p:txBody>
          <a:bodyPr>
            <a:normAutofit/>
          </a:bodyPr>
          <a:lstStyle/>
          <a:p>
            <a:r>
              <a:rPr lang="cs-CZ" sz="3600" b="1" dirty="0"/>
              <a:t>Preferované studijní obory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C068C332-B8AE-85C3-FD6D-FA47230D300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4767"/>
          <a:stretch/>
        </p:blipFill>
        <p:spPr>
          <a:xfrm>
            <a:off x="116957" y="995422"/>
            <a:ext cx="8708065" cy="5139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708933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919</TotalTime>
  <Words>423</Words>
  <Application>Microsoft Office PowerPoint</Application>
  <PresentationFormat>Předvádění na obrazovce (4:3)</PresentationFormat>
  <Paragraphs>79</Paragraphs>
  <Slides>13</Slides>
  <Notes>7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21" baseType="lpstr">
      <vt:lpstr>Aptos</vt:lpstr>
      <vt:lpstr>Arial</vt:lpstr>
      <vt:lpstr>Calibri</vt:lpstr>
      <vt:lpstr>Calibri Light</vt:lpstr>
      <vt:lpstr>Courier New</vt:lpstr>
      <vt:lpstr>Roboto</vt:lpstr>
      <vt:lpstr>Times New Roman</vt:lpstr>
      <vt:lpstr>Motiv Office</vt:lpstr>
      <vt:lpstr>Porada s řediteli</vt:lpstr>
      <vt:lpstr>Rok 2024</vt:lpstr>
      <vt:lpstr>Demografický vývoj v Libereckém kraji</vt:lpstr>
      <vt:lpstr>Prezentace aplikace PowerPoint</vt:lpstr>
      <vt:lpstr>Prezentace aplikace PowerPoint</vt:lpstr>
      <vt:lpstr>ROK 2025</vt:lpstr>
      <vt:lpstr>Šetření profesní orientace žáků 8. a 9. tříd</vt:lpstr>
      <vt:lpstr>Preferované studijní obory</vt:lpstr>
      <vt:lpstr>Preferované studijní obory</vt:lpstr>
      <vt:lpstr>Kdo nejvíce ovlivňuje rozhodování</vt:lpstr>
      <vt:lpstr>Co nejvíce ovlivňuje rozhodování</vt:lpstr>
      <vt:lpstr>Preferované oblasti uplatnění a povolání</vt:lpstr>
      <vt:lpstr>Děkuji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Kasalová Dagmar</dc:creator>
  <cp:lastModifiedBy>Princová Jiřina</cp:lastModifiedBy>
  <cp:revision>27</cp:revision>
  <cp:lastPrinted>2024-12-13T07:23:06Z</cp:lastPrinted>
  <dcterms:created xsi:type="dcterms:W3CDTF">2023-03-08T15:30:40Z</dcterms:created>
  <dcterms:modified xsi:type="dcterms:W3CDTF">2024-12-13T07:29:50Z</dcterms:modified>
</cp:coreProperties>
</file>