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dirty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30.09.2024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0AAF289F-95AB-9EFA-06A4-AE3427FCE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81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432B338D-CCE0-F0F9-6DF3-DC27668420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7E535E7D-2208-1B77-FEF6-107F2AADE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867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EC5A8A0F-842F-3AB1-2569-669DDFA944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10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10A95933-35D3-B90A-71CA-A7B9A04D57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66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59B17048-7656-8DEF-0FD7-8C94C2C29B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686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10" name="Obrázek 9" descr="Obsah obrázku text, klipart&#10;&#10;Popis byl vytvořen automaticky">
            <a:extLst>
              <a:ext uri="{FF2B5EF4-FFF2-40B4-BE49-F238E27FC236}">
                <a16:creationId xmlns:a16="http://schemas.microsoft.com/office/drawing/2014/main" id="{2E46BE7B-9BE2-784A-B2EB-CD4CB35EB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927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6" name="Obrázek 5" descr="Obsah obrázku text, klipart&#10;&#10;Popis byl vytvořen automaticky">
            <a:extLst>
              <a:ext uri="{FF2B5EF4-FFF2-40B4-BE49-F238E27FC236}">
                <a16:creationId xmlns:a16="http://schemas.microsoft.com/office/drawing/2014/main" id="{A2C0B90B-557A-E717-4CB5-181A010E80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45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5" name="Obrázek 4" descr="Obsah obrázku text, klipart&#10;&#10;Popis byl vytvořen automaticky">
            <a:extLst>
              <a:ext uri="{FF2B5EF4-FFF2-40B4-BE49-F238E27FC236}">
                <a16:creationId xmlns:a16="http://schemas.microsoft.com/office/drawing/2014/main" id="{89904D4F-80DC-A25D-FDD0-5A6E858E9A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992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F32364DD-FC25-9BB4-09B2-D0D4F92DA4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14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CC26E-6215-4DED-9F8A-6B6DACA3F89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8" name="Obrázek 7" descr="Obsah obrázku text, klipart&#10;&#10;Popis byl vytvořen automaticky">
            <a:extLst>
              <a:ext uri="{FF2B5EF4-FFF2-40B4-BE49-F238E27FC236}">
                <a16:creationId xmlns:a16="http://schemas.microsoft.com/office/drawing/2014/main" id="{4AA10F7A-BCEF-A124-7C3A-13781D870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4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CC26E-6215-4DED-9F8A-6B6DACA3F894}" type="datetimeFigureOut">
              <a:rPr lang="cs-CZ" smtClean="0"/>
              <a:t>30.09.2024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44777-15B0-48FA-AFD8-F97D9E69477E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Obrázek 6" descr="Obsah obrázku text, klipart&#10;&#10;Popis byl vytvořen automaticky">
            <a:extLst>
              <a:ext uri="{FF2B5EF4-FFF2-40B4-BE49-F238E27FC236}">
                <a16:creationId xmlns:a16="http://schemas.microsoft.com/office/drawing/2014/main" id="{FACD1FF8-1CD2-41BB-0138-01D4B3F64F96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765" y="6401263"/>
            <a:ext cx="774469" cy="320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magdalena.kasalova@kraj-lbc.cz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087414F-BA51-D01F-A8C3-F60102BC8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515123"/>
            <a:ext cx="7772400" cy="1996560"/>
          </a:xfrm>
        </p:spPr>
        <p:txBody>
          <a:bodyPr>
            <a:normAutofit/>
          </a:bodyPr>
          <a:lstStyle/>
          <a:p>
            <a:r>
              <a:rPr lang="cs-CZ" dirty="0"/>
              <a:t>Oddělení strategií, koncepcí a projektů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A43BBFD-5277-7158-CB0C-080721C61D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233" y="4583550"/>
            <a:ext cx="6858000" cy="1655762"/>
          </a:xfrm>
        </p:spPr>
        <p:txBody>
          <a:bodyPr>
            <a:normAutofit/>
          </a:bodyPr>
          <a:lstStyle/>
          <a:p>
            <a:pPr algn="r"/>
            <a:r>
              <a:rPr lang="cs-CZ" b="1" dirty="0"/>
              <a:t>Mgr. Magdalena Zábranská</a:t>
            </a:r>
          </a:p>
          <a:p>
            <a:pPr algn="r"/>
            <a:r>
              <a:rPr lang="cs-CZ" sz="1600" dirty="0"/>
              <a:t>Krajský úřad Libereckého kraj</a:t>
            </a:r>
          </a:p>
          <a:p>
            <a:pPr algn="r"/>
            <a:r>
              <a:rPr lang="cs-CZ" sz="1600" dirty="0"/>
              <a:t>odbor školství, mládeže, tělovýchovy a sportu</a:t>
            </a:r>
          </a:p>
          <a:p>
            <a:pPr algn="r"/>
            <a:r>
              <a:rPr lang="cs-CZ" sz="1600" dirty="0">
                <a:hlinkClick r:id="rId2"/>
              </a:rPr>
              <a:t>magdalena.zabranska@kraj-lbc.cz</a:t>
            </a:r>
            <a:r>
              <a:rPr lang="cs-CZ" sz="1600" dirty="0"/>
              <a:t>; 485 226 474</a:t>
            </a:r>
          </a:p>
        </p:txBody>
      </p:sp>
      <p:pic>
        <p:nvPicPr>
          <p:cNvPr id="5" name="Obrázek 4" descr="Obsah obrázku bílá tabule&#10;&#10;Popis byl vytvořen automaticky">
            <a:extLst>
              <a:ext uri="{FF2B5EF4-FFF2-40B4-BE49-F238E27FC236}">
                <a16:creationId xmlns:a16="http://schemas.microsoft.com/office/drawing/2014/main" id="{65143344-A86A-85CA-78C2-CD90E6C1043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717" y="2542777"/>
            <a:ext cx="5360565" cy="1772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4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436E28-6AF7-0581-8C30-DE6918D67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43278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Zvyšování bezpečnosti škol jako možných měkkých cílů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CC10A77-947F-BC4B-0711-39376E26B2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47687"/>
            <a:ext cx="8113698" cy="4007978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cs-CZ" sz="2400" dirty="0"/>
              <a:t>                                                     </a:t>
            </a:r>
          </a:p>
          <a:p>
            <a:pPr marL="0" indent="0" algn="just">
              <a:buNone/>
            </a:pPr>
            <a:r>
              <a:rPr lang="cs-CZ" sz="2400" dirty="0"/>
              <a:t>                                                     </a:t>
            </a:r>
            <a:r>
              <a:rPr lang="cs-CZ" sz="3400" dirty="0" err="1"/>
              <a:t>Pr</a:t>
            </a:r>
            <a:r>
              <a:rPr lang="cs-CZ" sz="3400" dirty="0"/>
              <a:t>         Pro rok 2024 RK schválila prostředky  </a:t>
            </a:r>
          </a:p>
          <a:p>
            <a:pPr marL="0" indent="0" algn="just">
              <a:buNone/>
            </a:pPr>
            <a:r>
              <a:rPr lang="cs-CZ" sz="3400" dirty="0"/>
              <a:t>                                                   na zvyšování bezpečnosti škol: </a:t>
            </a:r>
          </a:p>
          <a:p>
            <a:pPr marL="0" indent="0" algn="just">
              <a:buNone/>
            </a:pPr>
            <a:r>
              <a:rPr lang="cs-CZ" sz="3400" dirty="0"/>
              <a:t>                                            </a:t>
            </a:r>
          </a:p>
          <a:p>
            <a:pPr marL="0" indent="0">
              <a:buNone/>
            </a:pPr>
            <a:r>
              <a:rPr lang="cs-CZ" sz="3400" dirty="0"/>
              <a:t>                                                     a) pro školy nezřizované LK (5 mil.)                                                     </a:t>
            </a:r>
          </a:p>
          <a:p>
            <a:pPr marL="0" indent="0" algn="just">
              <a:buNone/>
            </a:pPr>
            <a:r>
              <a:rPr lang="cs-CZ" sz="3400" dirty="0"/>
              <a:t>                                                     b) </a:t>
            </a:r>
            <a:r>
              <a:rPr lang="cs-CZ" sz="3400" b="1" dirty="0"/>
              <a:t>pro školy zřizované LK (2 mil.)</a:t>
            </a:r>
            <a:r>
              <a:rPr lang="cs-CZ" sz="3400" dirty="0"/>
              <a:t>              </a:t>
            </a:r>
            <a:r>
              <a:rPr lang="cs-CZ" sz="2400" dirty="0"/>
              <a:t>                           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                            </a:t>
            </a:r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endParaRPr lang="cs-CZ" dirty="0"/>
          </a:p>
          <a:p>
            <a:pPr marL="0" indent="0" algn="just">
              <a:buNone/>
            </a:pPr>
            <a:r>
              <a:rPr lang="cs-CZ" dirty="0"/>
              <a:t>Aktivity, především vzdělávání a praktické nácviky, budou pokračovat i v roce 2025.</a:t>
            </a:r>
          </a:p>
          <a:p>
            <a:pPr marL="0" indent="0" algn="just">
              <a:buNone/>
            </a:pPr>
            <a:endParaRPr lang="cs-CZ" dirty="0"/>
          </a:p>
        </p:txBody>
      </p:sp>
      <p:graphicFrame>
        <p:nvGraphicFramePr>
          <p:cNvPr id="4" name="Objekt 3">
            <a:extLst>
              <a:ext uri="{FF2B5EF4-FFF2-40B4-BE49-F238E27FC236}">
                <a16:creationId xmlns:a16="http://schemas.microsoft.com/office/drawing/2014/main" id="{5E334816-7244-191A-4AEF-6F3E335D20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9353996"/>
              </p:ext>
            </p:extLst>
          </p:nvPr>
        </p:nvGraphicFramePr>
        <p:xfrm>
          <a:off x="756837" y="1269049"/>
          <a:ext cx="2772576" cy="31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3777942" imgH="5346481" progId="AcroExch.Document.DC">
                  <p:embed/>
                </p:oleObj>
              </mc:Choice>
              <mc:Fallback>
                <p:oleObj name="Acrobat Document" r:id="rId2" imgW="3777942" imgH="5346481" progId="AcroExch.Document.DC">
                  <p:embed/>
                  <p:pic>
                    <p:nvPicPr>
                      <p:cNvPr id="3" name="Objekt 2">
                        <a:extLst>
                          <a:ext uri="{FF2B5EF4-FFF2-40B4-BE49-F238E27FC236}">
                            <a16:creationId xmlns:a16="http://schemas.microsoft.com/office/drawing/2014/main" id="{6EA43C77-E36C-E86B-AAA9-D364938DC42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56837" y="1269049"/>
                        <a:ext cx="2772576" cy="3174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82860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9143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391835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547A382-3C11-D18B-EA14-ED632E7F9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352" y="350196"/>
            <a:ext cx="8059900" cy="931673"/>
          </a:xfrm>
        </p:spPr>
        <p:txBody>
          <a:bodyPr anchor="ctr">
            <a:normAutofit/>
          </a:bodyPr>
          <a:lstStyle/>
          <a:p>
            <a:r>
              <a:rPr lang="cs-CZ" sz="2800" b="1" dirty="0"/>
              <a:t>Zvyšování bezpečnosti škol jako možných měkkých cílů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28C6180-8860-556E-FE88-692D87381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50" y="606752"/>
            <a:ext cx="4915050" cy="572568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cs-CZ" sz="2000" u="sng" dirty="0"/>
          </a:p>
          <a:p>
            <a:pPr marL="0" indent="0">
              <a:buNone/>
            </a:pPr>
            <a:r>
              <a:rPr lang="cs-CZ" sz="2000" u="sng" dirty="0"/>
              <a:t>Aktuálně realizováno:</a:t>
            </a:r>
          </a:p>
          <a:p>
            <a:r>
              <a:rPr lang="cs-CZ" sz="2000" b="1" dirty="0"/>
              <a:t>tvorba bezpečnostních plánů na konkrétní podmínky a budovy škol:</a:t>
            </a:r>
          </a:p>
          <a:p>
            <a:pPr marL="0" indent="0">
              <a:buNone/>
            </a:pPr>
            <a:r>
              <a:rPr lang="cs-CZ" sz="2000" dirty="0"/>
              <a:t> - první etapa (cca do září 2024): 16 škol,</a:t>
            </a:r>
          </a:p>
          <a:p>
            <a:pPr marL="0" indent="0">
              <a:buNone/>
            </a:pPr>
            <a:r>
              <a:rPr lang="cs-CZ" sz="2000" dirty="0"/>
              <a:t> - druhá etapa ( září–prosinec 2024): 11 škol.  </a:t>
            </a:r>
          </a:p>
          <a:p>
            <a:r>
              <a:rPr lang="cs-CZ" sz="2000" b="1" dirty="0"/>
              <a:t>vzdělávání a cvičení pro zaměstnance ve školách:</a:t>
            </a:r>
          </a:p>
          <a:p>
            <a:pPr algn="just">
              <a:buFontTx/>
              <a:buChar char="-"/>
            </a:pPr>
            <a:r>
              <a:rPr lang="cs-CZ" sz="2000" dirty="0"/>
              <a:t>základní bezpečnostní postupy možných hrozeb (např. nebezpečná zásilka), komunikační dovednosti k odvrácení útoku, pravidla strategie „USB“, vč. figurantů pro simulaci ozbrojeného útočníka.</a:t>
            </a:r>
          </a:p>
          <a:p>
            <a:pPr marL="0" indent="0" algn="just">
              <a:buNone/>
            </a:pPr>
            <a:r>
              <a:rPr lang="cs-CZ" sz="2000" dirty="0"/>
              <a:t>    (přibližně 15–20 škol)</a:t>
            </a:r>
          </a:p>
        </p:txBody>
      </p:sp>
      <p:pic>
        <p:nvPicPr>
          <p:cNvPr id="4" name="Picture 3" descr="Člověk, který se snaží dostat papír na tabulku s plným počtem papírových a rychlých poznámek">
            <a:extLst>
              <a:ext uri="{FF2B5EF4-FFF2-40B4-BE49-F238E27FC236}">
                <a16:creationId xmlns:a16="http://schemas.microsoft.com/office/drawing/2014/main" id="{3828EA6A-5CAB-086C-CF6E-8AD559EE7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24" r="27626" b="-2"/>
          <a:stretch/>
        </p:blipFill>
        <p:spPr>
          <a:xfrm>
            <a:off x="5593094" y="1455973"/>
            <a:ext cx="3157800" cy="4027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044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Obrázek 3" descr="Obsah obrázku osoba, oblečení, boty, Tanec&#10;&#10;Popis byl vytvořen automaticky">
            <a:extLst>
              <a:ext uri="{FF2B5EF4-FFF2-40B4-BE49-F238E27FC236}">
                <a16:creationId xmlns:a16="http://schemas.microsoft.com/office/drawing/2014/main" id="{461A7FCE-173F-CE38-436D-BF12D73D4A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27" r="2" b="13044"/>
          <a:stretch/>
        </p:blipFill>
        <p:spPr>
          <a:xfrm rot="5400000">
            <a:off x="-1687918" y="2005919"/>
            <a:ext cx="6517096" cy="2846163"/>
          </a:xfrm>
          <a:prstGeom prst="rect">
            <a:avLst/>
          </a:prstGeom>
        </p:spPr>
      </p:pic>
      <p:pic>
        <p:nvPicPr>
          <p:cNvPr id="3" name="Obrázek 2" descr="Obsah obrázku oblečení, osoba, boty, interiér&#10;&#10;Popis byl vytvořen automaticky">
            <a:extLst>
              <a:ext uri="{FF2B5EF4-FFF2-40B4-BE49-F238E27FC236}">
                <a16:creationId xmlns:a16="http://schemas.microsoft.com/office/drawing/2014/main" id="{23A47ECE-50C5-844D-0442-880F890F86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8" r="9635" b="-4"/>
          <a:stretch/>
        </p:blipFill>
        <p:spPr>
          <a:xfrm>
            <a:off x="3138105" y="165371"/>
            <a:ext cx="2870034" cy="3176540"/>
          </a:xfrm>
          <a:prstGeom prst="rect">
            <a:avLst/>
          </a:prstGeom>
        </p:spPr>
      </p:pic>
      <p:pic>
        <p:nvPicPr>
          <p:cNvPr id="6" name="Obrázek 5" descr="Obsah obrázku osoba, oblečení, zeď, interiér&#10;&#10;Popis byl vytvořen automaticky">
            <a:extLst>
              <a:ext uri="{FF2B5EF4-FFF2-40B4-BE49-F238E27FC236}">
                <a16:creationId xmlns:a16="http://schemas.microsoft.com/office/drawing/2014/main" id="{49707C04-E4E0-856A-32E7-959AD76CA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50" b="2"/>
          <a:stretch/>
        </p:blipFill>
        <p:spPr>
          <a:xfrm rot="5400000">
            <a:off x="5989527" y="315876"/>
            <a:ext cx="3181966" cy="2870033"/>
          </a:xfrm>
          <a:prstGeom prst="rect">
            <a:avLst/>
          </a:prstGeom>
        </p:spPr>
      </p:pic>
      <p:pic>
        <p:nvPicPr>
          <p:cNvPr id="2" name="Obrázek 1" descr="Obsah obrázku oblečení, boty, osoba, interiér&#10;&#10;Popis byl vytvořen automaticky">
            <a:extLst>
              <a:ext uri="{FF2B5EF4-FFF2-40B4-BE49-F238E27FC236}">
                <a16:creationId xmlns:a16="http://schemas.microsoft.com/office/drawing/2014/main" id="{3D9F8F40-51DD-A17D-F348-29295F90F46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0" r="25378" b="-4"/>
          <a:stretch/>
        </p:blipFill>
        <p:spPr>
          <a:xfrm>
            <a:off x="3138105" y="3512234"/>
            <a:ext cx="2870034" cy="3175314"/>
          </a:xfrm>
          <a:prstGeom prst="rect">
            <a:avLst/>
          </a:prstGeom>
        </p:spPr>
      </p:pic>
      <p:pic>
        <p:nvPicPr>
          <p:cNvPr id="8" name="Obrázek 7" descr="Obsah obrázku osoba, oblečení, zeď, boty&#10;&#10;Popis byl vytvořen automaticky">
            <a:extLst>
              <a:ext uri="{FF2B5EF4-FFF2-40B4-BE49-F238E27FC236}">
                <a16:creationId xmlns:a16="http://schemas.microsoft.com/office/drawing/2014/main" id="{1F01EE2D-313F-604C-D4BB-AE024C8DEA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61" b="2"/>
          <a:stretch/>
        </p:blipFill>
        <p:spPr>
          <a:xfrm rot="5400000">
            <a:off x="5989719" y="3661740"/>
            <a:ext cx="3181582" cy="28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63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F9013D-8D58-0EC2-A4F9-54C51192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96007"/>
          </a:xfrm>
        </p:spPr>
        <p:txBody>
          <a:bodyPr>
            <a:normAutofit/>
          </a:bodyPr>
          <a:lstStyle/>
          <a:p>
            <a:pPr algn="ctr"/>
            <a:r>
              <a:rPr lang="cs-CZ" sz="2800" b="1" dirty="0"/>
              <a:t>Zvyšování bezpečnosti škol jako možných měkkých cílů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886909C-DFB4-9ED3-7214-5BF30045E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07426"/>
            <a:ext cx="7886700" cy="5069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Dále chystáme:</a:t>
            </a:r>
          </a:p>
          <a:p>
            <a:pPr algn="just"/>
            <a:r>
              <a:rPr lang="cs-CZ" sz="2400" dirty="0"/>
              <a:t>seznámení se šablonou bezpečnostního plánu v prostředí školy – </a:t>
            </a:r>
            <a:r>
              <a:rPr lang="cs-CZ" sz="2400" i="1" dirty="0"/>
              <a:t>online,</a:t>
            </a:r>
            <a:endParaRPr lang="cs-CZ" sz="2400" dirty="0"/>
          </a:p>
          <a:p>
            <a:pPr algn="just"/>
            <a:r>
              <a:rPr lang="cs-CZ" sz="2400" dirty="0"/>
              <a:t>klíčové systémy ve školách (bude vhodné umožnit účast zaměstnancům, kteří s klíčovým systémem ve škole pracují např. školník, hospodářka apod.) – </a:t>
            </a:r>
            <a:r>
              <a:rPr lang="cs-CZ" sz="2400" i="1" dirty="0"/>
              <a:t>online,</a:t>
            </a:r>
            <a:endParaRPr lang="cs-CZ" sz="2400" dirty="0"/>
          </a:p>
          <a:p>
            <a:pPr algn="just"/>
            <a:r>
              <a:rPr lang="cs-CZ" sz="2400" dirty="0"/>
              <a:t>Seminář „bezpečnost školních akcí“ –  prosinec 2024.</a:t>
            </a:r>
          </a:p>
        </p:txBody>
      </p:sp>
    </p:spTree>
    <p:extLst>
      <p:ext uri="{BB962C8B-B14F-4D97-AF65-F5344CB8AC3E}">
        <p14:creationId xmlns:p14="http://schemas.microsoft.com/office/powerpoint/2010/main" val="2185065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A4484E-EC58-D29C-455E-58B4664F6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487130"/>
          </a:xfrm>
        </p:spPr>
        <p:txBody>
          <a:bodyPr>
            <a:normAutofit/>
          </a:bodyPr>
          <a:lstStyle/>
          <a:p>
            <a:r>
              <a:rPr lang="cs-CZ" sz="2800" b="1" dirty="0"/>
              <a:t>Zvyšování bezpečnosti škol jako možných měkkých cílů</a:t>
            </a:r>
            <a:endParaRPr lang="cs-CZ" sz="28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3A74E4-6FE7-8B78-F623-9683622D6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273323"/>
            <a:ext cx="7886700" cy="4903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u="sng" dirty="0"/>
              <a:t>Aktuálně k bezpečnostnímu dění ve školách</a:t>
            </a:r>
          </a:p>
          <a:p>
            <a:pPr algn="just"/>
            <a:r>
              <a:rPr lang="cs-CZ" sz="2400" dirty="0"/>
              <a:t>OŠMTS spolupracuje s Krajským ředitelstvím PČR na vhodných postupech škol k aktuálním hrozbám:</a:t>
            </a:r>
          </a:p>
          <a:p>
            <a:pPr marL="0" indent="0" algn="just">
              <a:buNone/>
            </a:pPr>
            <a:r>
              <a:rPr lang="cs-CZ" sz="2400" dirty="0"/>
              <a:t>    - </a:t>
            </a:r>
            <a:r>
              <a:rPr lang="cs-CZ" sz="2400" i="1" dirty="0"/>
              <a:t>všímat si nezvyklých věcí, opuštěných předmětů,</a:t>
            </a:r>
          </a:p>
          <a:p>
            <a:pPr marL="0" indent="0" algn="just">
              <a:buNone/>
            </a:pPr>
            <a:r>
              <a:rPr lang="cs-CZ" sz="2400" i="1" dirty="0"/>
              <a:t>    -  mluvit s pedagogy, žáky,</a:t>
            </a:r>
          </a:p>
          <a:p>
            <a:pPr marL="0" indent="0" algn="just">
              <a:buNone/>
            </a:pPr>
            <a:r>
              <a:rPr lang="cs-CZ" sz="2400" i="1" dirty="0"/>
              <a:t>    - v případě „hrozby“ volat PČR, ta dle svých postupů       vyhodnotí míru ohrožení a sdělí další pokyny.</a:t>
            </a:r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>
                <a:solidFill>
                  <a:srgbClr val="FF0000"/>
                </a:solidFill>
              </a:rPr>
              <a:t>Neztrácejte ostražitost!</a:t>
            </a:r>
          </a:p>
        </p:txBody>
      </p:sp>
    </p:spTree>
    <p:extLst>
      <p:ext uri="{BB962C8B-B14F-4D97-AF65-F5344CB8AC3E}">
        <p14:creationId xmlns:p14="http://schemas.microsoft.com/office/powerpoint/2010/main" val="22013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3A74E4-6FE7-8B78-F623-9683622D6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977180"/>
            <a:ext cx="7886700" cy="490364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cs-CZ" sz="5400" i="1" dirty="0"/>
          </a:p>
          <a:p>
            <a:pPr marL="0" indent="0" algn="ctr">
              <a:buNone/>
            </a:pPr>
            <a:endParaRPr lang="cs-CZ" sz="5400" i="1" dirty="0"/>
          </a:p>
          <a:p>
            <a:pPr marL="0" indent="0" algn="ctr">
              <a:buNone/>
            </a:pPr>
            <a:r>
              <a:rPr lang="cs-CZ" sz="5400" i="1" dirty="0"/>
              <a:t>Děkuji za pozornost.</a:t>
            </a:r>
          </a:p>
          <a:p>
            <a:pPr marL="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1642119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652</TotalTime>
  <Words>317</Words>
  <Application>Microsoft Office PowerPoint</Application>
  <PresentationFormat>Předvádění na obrazovce (4:3)</PresentationFormat>
  <Paragraphs>42</Paragraphs>
  <Slides>7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Acrobat Document</vt:lpstr>
      <vt:lpstr>Oddělení strategií, koncepcí a projektů </vt:lpstr>
      <vt:lpstr>Zvyšování bezpečnosti škol jako možných měkkých cílů</vt:lpstr>
      <vt:lpstr>Zvyšování bezpečnosti škol jako možných měkkých cílů</vt:lpstr>
      <vt:lpstr>Prezentace aplikace PowerPoint</vt:lpstr>
      <vt:lpstr>Zvyšování bezpečnosti škol jako možných měkkých cílů</vt:lpstr>
      <vt:lpstr>Zvyšování bezpečnosti škol jako možných měkkých cílů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Kasalová Dagmar</dc:creator>
  <cp:lastModifiedBy>Šírová Květa</cp:lastModifiedBy>
  <cp:revision>28</cp:revision>
  <cp:lastPrinted>2024-09-17T05:59:38Z</cp:lastPrinted>
  <dcterms:created xsi:type="dcterms:W3CDTF">2023-03-08T15:30:40Z</dcterms:created>
  <dcterms:modified xsi:type="dcterms:W3CDTF">2024-09-30T11:21:19Z</dcterms:modified>
</cp:coreProperties>
</file>