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4" r:id="rId2"/>
    <p:sldId id="480" r:id="rId3"/>
    <p:sldId id="476" r:id="rId4"/>
    <p:sldId id="478" r:id="rId5"/>
    <p:sldId id="479" r:id="rId6"/>
    <p:sldId id="481" r:id="rId7"/>
    <p:sldId id="482" r:id="rId8"/>
    <p:sldId id="450" r:id="rId9"/>
  </p:sldIdLst>
  <p:sldSz cx="12192000" cy="685800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 LK Body Presentation" id="{F50E7A29-14EC-A74C-8115-EFF96D771BD2}">
          <p14:sldIdLst>
            <p14:sldId id="464"/>
            <p14:sldId id="480"/>
            <p14:sldId id="476"/>
            <p14:sldId id="478"/>
            <p14:sldId id="479"/>
            <p14:sldId id="481"/>
            <p14:sldId id="482"/>
            <p14:sldId id="450"/>
          </p14:sldIdLst>
        </p14:section>
        <p14:section name="Icon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Zeman" initials="JZ" lastIdx="2" clrIdx="0">
    <p:extLst>
      <p:ext uri="{19B8F6BF-5375-455C-9EA6-DF929625EA0E}">
        <p15:presenceInfo xmlns:p15="http://schemas.microsoft.com/office/powerpoint/2012/main" userId="04b3cbe3d331f5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EC7962"/>
    <a:srgbClr val="FFFF66"/>
    <a:srgbClr val="EC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/>
    <p:restoredTop sz="94873"/>
  </p:normalViewPr>
  <p:slideViewPr>
    <p:cSldViewPr snapToGrid="0" snapToObjects="1" showGuides="1">
      <p:cViewPr varScale="1">
        <p:scale>
          <a:sx n="108" d="100"/>
          <a:sy n="108" d="100"/>
        </p:scale>
        <p:origin x="7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3125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585-02D3-4D9E-A810-BDAEB02E4F94}" type="datetimeFigureOut">
              <a:rPr lang="cs-CZ" smtClean="0"/>
              <a:t>23.09.2024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B1934-74E4-491D-9C80-83C853395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92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5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0900"/>
            <a:ext cx="4073525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6" y="3271383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60" y="1028700"/>
            <a:ext cx="8923482" cy="1357449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Porada s řediteli 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 a školských zařízení 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Libereckého kraje</a:t>
            </a:r>
            <a:b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19827" y="3033341"/>
            <a:ext cx="9159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 </a:t>
            </a:r>
          </a:p>
          <a:p>
            <a:pPr algn="ctr"/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PŘÍMÝCH NEINVESTIČNÍCH VÝDAJŮ </a:t>
            </a:r>
          </a:p>
          <a:p>
            <a:pPr algn="ctr"/>
            <a:r>
              <a:rPr lang="cs-CZ" sz="28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ROK 2024</a:t>
            </a:r>
          </a:p>
        </p:txBody>
      </p:sp>
    </p:spTree>
    <p:extLst>
      <p:ext uri="{BB962C8B-B14F-4D97-AF65-F5344CB8AC3E}">
        <p14:creationId xmlns:p14="http://schemas.microsoft.com/office/powerpoint/2010/main" val="22662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PŘÍMÝCH NIV (ÚZ 33353)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95166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  <a:latin typeface="+mn-lt"/>
              </a:rPr>
              <a:t>DOTACE 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leden-únor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9. 2. 2024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12. 2. 2024).</a:t>
            </a:r>
          </a:p>
          <a:p>
            <a:pPr lvl="1"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březen-duben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4. 4. 2023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12. 4. 2024).</a:t>
            </a:r>
          </a:p>
          <a:p>
            <a:pPr lvl="1"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květen-červen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20. 5. 2024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31. 5. 2024).</a:t>
            </a:r>
          </a:p>
          <a:p>
            <a:pPr lvl="1"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červenec-srpen</a:t>
            </a:r>
            <a:r>
              <a:rPr lang="cs-CZ" altLang="cs-CZ" dirty="0">
                <a:solidFill>
                  <a:srgbClr val="43494D"/>
                </a:solidFill>
              </a:rPr>
              <a:t> odeslána </a:t>
            </a:r>
            <a:r>
              <a:rPr lang="cs-CZ" altLang="cs-CZ" u="sng" dirty="0">
                <a:solidFill>
                  <a:srgbClr val="43494D"/>
                </a:solidFill>
              </a:rPr>
              <a:t>10. 7. 2024 </a:t>
            </a:r>
            <a:r>
              <a:rPr lang="cs-CZ" altLang="cs-CZ" dirty="0">
                <a:solidFill>
                  <a:srgbClr val="43494D"/>
                </a:solidFill>
              </a:rPr>
              <a:t>(termín v rozhodnutí MŠMT: 26. 7. 2024).</a:t>
            </a:r>
          </a:p>
          <a:p>
            <a:pPr lvl="1"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Dotace na </a:t>
            </a:r>
            <a:r>
              <a:rPr lang="cs-CZ" altLang="cs-CZ" u="sng" dirty="0">
                <a:solidFill>
                  <a:srgbClr val="43494D"/>
                </a:solidFill>
              </a:rPr>
              <a:t>září-říjen</a:t>
            </a:r>
            <a:r>
              <a:rPr lang="cs-CZ" altLang="cs-CZ" dirty="0">
                <a:solidFill>
                  <a:srgbClr val="43494D"/>
                </a:solidFill>
              </a:rPr>
              <a:t> odesílána dnes, tj. </a:t>
            </a:r>
            <a:r>
              <a:rPr lang="cs-CZ" altLang="cs-CZ" u="sng" dirty="0">
                <a:solidFill>
                  <a:srgbClr val="43494D"/>
                </a:solidFill>
              </a:rPr>
              <a:t>19. 9. 2024</a:t>
            </a:r>
            <a:r>
              <a:rPr lang="cs-CZ" altLang="cs-CZ" dirty="0">
                <a:solidFill>
                  <a:srgbClr val="43494D"/>
                </a:solidFill>
              </a:rPr>
              <a:t> (termín v rozhodnutí MŠMT: 7. 11. 2024).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0" lvl="1">
              <a:defRPr/>
            </a:pPr>
            <a:r>
              <a:rPr lang="cs-CZ" altLang="cs-CZ" dirty="0">
                <a:solidFill>
                  <a:srgbClr val="43494D"/>
                </a:solidFill>
                <a:cs typeface="Arial" panose="020B0604020202020204" pitchFamily="34" charset="0"/>
              </a:rPr>
              <a:t>Rozpis i úpravy jsou zveřejňovány na portále EDULK.CZ na záložce Management školy/Ekonomika.</a:t>
            </a:r>
            <a:endParaRPr lang="cs-CZ" dirty="0">
              <a:solidFill>
                <a:srgbClr val="43494D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  <p:pic>
        <p:nvPicPr>
          <p:cNvPr id="2" name="Obrázek 1" descr="dotace">
            <a:extLst>
              <a:ext uri="{FF2B5EF4-FFF2-40B4-BE49-F238E27FC236}">
                <a16:creationId xmlns:a16="http://schemas.microsoft.com/office/drawing/2014/main" id="{C36FBDF4-3368-AC86-BFF6-F573509C1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9" y="5431700"/>
            <a:ext cx="899160" cy="62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54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PŘÍMÝCH NIV (ÚZ 33353)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951665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  <a:latin typeface="+mn-lt"/>
              </a:rPr>
              <a:t>Úprava rozpočtu spojená se začátkem nového školního roku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v případě </a:t>
            </a:r>
            <a:r>
              <a:rPr lang="cs-CZ" altLang="cs-CZ" b="1" dirty="0">
                <a:solidFill>
                  <a:srgbClr val="43494D"/>
                </a:solidFill>
              </a:rPr>
              <a:t>významné změny ovlivňující rozpočet školy </a:t>
            </a:r>
            <a:r>
              <a:rPr lang="cs-CZ" altLang="cs-CZ" dirty="0">
                <a:solidFill>
                  <a:srgbClr val="43494D"/>
                </a:solidFill>
              </a:rPr>
              <a:t>(na vrub i ve prospěch),</a:t>
            </a:r>
          </a:p>
          <a:p>
            <a:pPr lvl="1"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</a:rPr>
              <a:t>přepočet </a:t>
            </a:r>
            <a:r>
              <a:rPr lang="cs-CZ" altLang="cs-CZ" b="1" dirty="0" err="1">
                <a:solidFill>
                  <a:srgbClr val="43494D"/>
                </a:solidFill>
              </a:rPr>
              <a:t>PHmax</a:t>
            </a:r>
            <a:r>
              <a:rPr lang="cs-CZ" altLang="cs-CZ" b="1" dirty="0">
                <a:solidFill>
                  <a:srgbClr val="43494D"/>
                </a:solidFill>
              </a:rPr>
              <a:t> (novela – pokles od 1. 9. 2024; naplněnost tříd).</a:t>
            </a:r>
            <a:endParaRPr lang="cs-CZ" altLang="cs-CZ" dirty="0">
              <a:solidFill>
                <a:srgbClr val="43494D"/>
              </a:solidFill>
            </a:endParaRPr>
          </a:p>
          <a:p>
            <a:pPr lvl="1">
              <a:defRPr/>
            </a:pPr>
            <a:r>
              <a:rPr lang="cs-CZ" altLang="cs-CZ" i="1" dirty="0">
                <a:solidFill>
                  <a:schemeClr val="bg1"/>
                </a:solidFill>
              </a:rPr>
              <a:t>d:</a:t>
            </a:r>
          </a:p>
          <a:p>
            <a:pPr lvl="1">
              <a:defRPr/>
            </a:pPr>
            <a:endParaRPr lang="cs-CZ" altLang="cs-CZ" i="1" dirty="0"/>
          </a:p>
          <a:p>
            <a:pPr lvl="1">
              <a:defRPr/>
            </a:pPr>
            <a:r>
              <a:rPr lang="cs-CZ" altLang="cs-CZ" i="1" dirty="0"/>
              <a:t>Příklad:</a:t>
            </a:r>
          </a:p>
          <a:p>
            <a:pPr lvl="1">
              <a:defRPr/>
            </a:pPr>
            <a:endParaRPr lang="cs-CZ" altLang="cs-CZ" i="1" dirty="0"/>
          </a:p>
          <a:p>
            <a:pPr lvl="1">
              <a:defRPr/>
            </a:pPr>
            <a:endParaRPr lang="cs-CZ" altLang="cs-CZ" i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cs-CZ" altLang="cs-CZ" i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cs-CZ" altLang="cs-CZ" i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cs-CZ" altLang="cs-CZ" i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cs-CZ" altLang="cs-CZ" i="1" dirty="0">
              <a:solidFill>
                <a:schemeClr val="bg1"/>
              </a:solidFill>
            </a:endParaRPr>
          </a:p>
          <a:p>
            <a:pPr lvl="1">
              <a:defRPr/>
            </a:pPr>
            <a:endParaRPr lang="cs-CZ" altLang="cs-CZ" i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Prověření - </a:t>
            </a:r>
            <a:r>
              <a:rPr lang="cs-CZ" altLang="cs-CZ" b="1" dirty="0">
                <a:solidFill>
                  <a:srgbClr val="43494D"/>
                </a:solidFill>
              </a:rPr>
              <a:t>kontrola </a:t>
            </a:r>
            <a:r>
              <a:rPr lang="cs-CZ" altLang="cs-CZ" dirty="0">
                <a:solidFill>
                  <a:srgbClr val="43494D"/>
                </a:solidFill>
              </a:rPr>
              <a:t>uvedených</a:t>
            </a:r>
            <a:r>
              <a:rPr lang="cs-CZ" altLang="cs-CZ" b="1" dirty="0">
                <a:solidFill>
                  <a:srgbClr val="43494D"/>
                </a:solidFill>
              </a:rPr>
              <a:t> skutečností a </a:t>
            </a:r>
            <a:r>
              <a:rPr lang="cs-CZ" altLang="cs-CZ" dirty="0">
                <a:solidFill>
                  <a:srgbClr val="43494D"/>
                </a:solidFill>
              </a:rPr>
              <a:t>kontrola</a:t>
            </a:r>
            <a:r>
              <a:rPr lang="cs-CZ" altLang="cs-CZ" b="1" dirty="0">
                <a:solidFill>
                  <a:srgbClr val="43494D"/>
                </a:solidFill>
              </a:rPr>
              <a:t> výpočtů, </a:t>
            </a:r>
            <a:r>
              <a:rPr lang="cs-CZ" altLang="cs-CZ" dirty="0">
                <a:solidFill>
                  <a:srgbClr val="43494D"/>
                </a:solidFill>
              </a:rPr>
              <a:t>zejména </a:t>
            </a:r>
            <a:r>
              <a:rPr lang="cs-CZ" altLang="cs-CZ" dirty="0" err="1">
                <a:solidFill>
                  <a:srgbClr val="43494D"/>
                </a:solidFill>
              </a:rPr>
              <a:t>Phškoly</a:t>
            </a:r>
            <a:r>
              <a:rPr lang="cs-CZ" altLang="cs-CZ" dirty="0">
                <a:solidFill>
                  <a:srgbClr val="43494D"/>
                </a:solidFill>
              </a:rPr>
              <a:t> (dle výkazů o zaměstnancích), </a:t>
            </a:r>
            <a:r>
              <a:rPr lang="cs-CZ" altLang="cs-CZ" dirty="0" err="1">
                <a:solidFill>
                  <a:srgbClr val="43494D"/>
                </a:solidFill>
              </a:rPr>
              <a:t>PHmax</a:t>
            </a:r>
            <a:r>
              <a:rPr lang="cs-CZ" altLang="cs-CZ" dirty="0">
                <a:solidFill>
                  <a:srgbClr val="43494D"/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706D95C-505B-E180-97C7-AE926B471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00" t="24133" r="57400" b="60424"/>
          <a:stretch/>
        </p:blipFill>
        <p:spPr>
          <a:xfrm>
            <a:off x="1682495" y="4069080"/>
            <a:ext cx="9640247" cy="1453896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46B313B4-A865-A952-138D-DD98C4B5B3B9}"/>
              </a:ext>
            </a:extLst>
          </p:cNvPr>
          <p:cNvSpPr/>
          <p:nvPr/>
        </p:nvSpPr>
        <p:spPr bwMode="auto">
          <a:xfrm>
            <a:off x="8548028" y="2617337"/>
            <a:ext cx="3419071" cy="1453896"/>
          </a:xfrm>
          <a:prstGeom prst="wedgeRoundRectCallout">
            <a:avLst>
              <a:gd name="adj1" fmla="val -8989"/>
              <a:gd name="adj2" fmla="val 83318"/>
              <a:gd name="adj3" fmla="val 16667"/>
            </a:avLst>
          </a:prstGeom>
          <a:gradFill>
            <a:gsLst>
              <a:gs pos="0">
                <a:schemeClr val="bg2">
                  <a:lumMod val="85000"/>
                </a:schemeClr>
              </a:gs>
              <a:gs pos="0">
                <a:schemeClr val="bg2">
                  <a:lumMod val="85000"/>
                </a:schemeClr>
              </a:gs>
            </a:gsLst>
            <a:lin ang="2700000" scaled="0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0" tIns="0" rIns="0" bIns="0" rtlCol="0" anchor="ctr"/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8 tříd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pokles žáků o 2: </a:t>
            </a:r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Ø 24,25</a:t>
            </a:r>
            <a:r>
              <a:rPr lang="cs-CZ" dirty="0">
                <a:solidFill>
                  <a:schemeClr val="bg1"/>
                </a:solidFill>
              </a:rPr>
              <a:t>→ 24,0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48-45=3 hodiny týdně ve třídě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3x8=24 hodin měsíčně </a:t>
            </a:r>
          </a:p>
        </p:txBody>
      </p:sp>
    </p:spTree>
    <p:extLst>
      <p:ext uri="{BB962C8B-B14F-4D97-AF65-F5344CB8AC3E}">
        <p14:creationId xmlns:p14="http://schemas.microsoft.com/office/powerpoint/2010/main" val="268242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CIZINCI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84173" y="1665311"/>
            <a:ext cx="9516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69875" lvl="1" indent="-269875">
              <a:buFont typeface="Wingdings" panose="05000000000000000000" pitchFamily="2" charset="2"/>
              <a:buChar char="q"/>
              <a:defRPr/>
            </a:pP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</a:rPr>
              <a:t>Bezplatná jazyková příprava žáků s OMJ</a:t>
            </a:r>
            <a:endParaRPr lang="cs-CZ" altLang="cs-CZ" b="1" dirty="0">
              <a:solidFill>
                <a:srgbClr val="43494D"/>
              </a:solidFill>
              <a:latin typeface="+mn-lt"/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+mn-lt"/>
              </a:rPr>
              <a:t>Úprava rozpočtu:  určené školy byly osloveny e-mailem (vč. tabulky).</a:t>
            </a: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+mn-lt"/>
              </a:rPr>
              <a:t>Pro rok 2024 (na období září až prosinec) je stanovena hodinová sazba za 1 vyučovací. hodinu jazykové přípravy (odvozená z průměrného platu pedagoga ZŠ) ve výši 619, - Kč.</a:t>
            </a: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  <a:latin typeface="+mn-lt"/>
            </a:endParaRP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  <a:latin typeface="+mn-lt"/>
              </a:rPr>
              <a:t>Termín odevzdání žádosti s doplněnou tabulkou na OŠMTS KÚ: do 20. září 2024.</a:t>
            </a: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Doplněná tabulka = příloha žádosti.</a:t>
            </a: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727075" lvl="2" indent="-269875">
              <a:buFont typeface="Wingdings" panose="05000000000000000000" pitchFamily="2" charset="2"/>
              <a:buChar char="q"/>
              <a:defRPr/>
            </a:pPr>
            <a:r>
              <a:rPr lang="cs-CZ" altLang="cs-CZ" b="1" dirty="0">
                <a:solidFill>
                  <a:srgbClr val="43494D"/>
                </a:solidFill>
              </a:rPr>
              <a:t>Podpora cizinců s dočasnou ochranou (ÚZ 33095)</a:t>
            </a:r>
          </a:p>
          <a:p>
            <a:pPr marL="457200" lvl="2">
              <a:defRPr/>
            </a:pPr>
            <a:endParaRPr lang="cs-CZ" altLang="cs-CZ" dirty="0">
              <a:solidFill>
                <a:srgbClr val="43494D"/>
              </a:solidFill>
            </a:endParaRPr>
          </a:p>
          <a:p>
            <a:pPr marL="1184275" lvl="3" indent="-269875">
              <a:buFont typeface="Wingdings" panose="05000000000000000000" pitchFamily="2" charset="2"/>
              <a:buChar char="q"/>
              <a:defRPr/>
            </a:pPr>
            <a:r>
              <a:rPr lang="cs-CZ" altLang="cs-CZ" dirty="0">
                <a:solidFill>
                  <a:srgbClr val="43494D"/>
                </a:solidFill>
              </a:rPr>
              <a:t>žádná krajem zřízená škola nečerpá</a:t>
            </a:r>
          </a:p>
          <a:p>
            <a:pPr marL="742950" lvl="1" indent="-285750">
              <a:buFont typeface="Wingdings" panose="05000000000000000000" pitchFamily="2" charset="2"/>
              <a:buChar char="q"/>
              <a:defRPr/>
            </a:pPr>
            <a:endParaRPr lang="cs-CZ" altLang="cs-CZ" dirty="0">
              <a:solidFill>
                <a:srgbClr val="434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2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16C3DF8-F934-461A-B9EF-CB5AEB64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1028700"/>
            <a:ext cx="8724900" cy="509645"/>
          </a:xfrm>
        </p:spPr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79967" y="1578225"/>
            <a:ext cx="95166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latin typeface="+mn-lt"/>
              </a:rPr>
              <a:t>Provázející učitel – pokusné ověřování</a:t>
            </a:r>
          </a:p>
          <a:p>
            <a:pPr algn="just"/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</a:rPr>
              <a:t>Mimořádný sběr od 16. 9. do 30. 9. 2024 (školy se odhlašují a přihlašují).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  <a:latin typeface="+mn-lt"/>
              </a:rPr>
              <a:t>V termínu </a:t>
            </a:r>
            <a:r>
              <a:rPr lang="cs-CZ">
                <a:solidFill>
                  <a:srgbClr val="43494D"/>
                </a:solidFill>
                <a:latin typeface="+mn-lt"/>
              </a:rPr>
              <a:t>do 30. </a:t>
            </a:r>
            <a:r>
              <a:rPr lang="cs-CZ" dirty="0">
                <a:solidFill>
                  <a:srgbClr val="43494D"/>
                </a:solidFill>
                <a:latin typeface="+mn-lt"/>
              </a:rPr>
              <a:t>11. 2024 obd</a:t>
            </a:r>
            <a:r>
              <a:rPr lang="cs-CZ" dirty="0">
                <a:solidFill>
                  <a:srgbClr val="43494D"/>
                </a:solidFill>
              </a:rPr>
              <a:t>rží školy finanční prostředky (MŠMT).</a:t>
            </a: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latin typeface="+mn-lt"/>
              </a:rPr>
              <a:t>Zvážení</a:t>
            </a:r>
            <a:r>
              <a:rPr lang="cs-CZ" dirty="0">
                <a:solidFill>
                  <a:srgbClr val="43494D"/>
                </a:solidFill>
                <a:latin typeface="+mn-lt"/>
              </a:rPr>
              <a:t> nezbytnosti realizace </a:t>
            </a:r>
            <a:r>
              <a:rPr lang="cs-CZ" b="1" dirty="0">
                <a:solidFill>
                  <a:srgbClr val="43494D"/>
                </a:solidFill>
                <a:latin typeface="+mn-lt"/>
              </a:rPr>
              <a:t>podpůrných opatření </a:t>
            </a:r>
            <a:r>
              <a:rPr lang="cs-CZ" dirty="0">
                <a:solidFill>
                  <a:srgbClr val="43494D"/>
                </a:solidFill>
                <a:latin typeface="+mn-lt"/>
              </a:rPr>
              <a:t>(všech). Spolupráce se ŠPZ! </a:t>
            </a:r>
          </a:p>
          <a:p>
            <a:pPr algn="just"/>
            <a:r>
              <a:rPr lang="cs-CZ" dirty="0">
                <a:solidFill>
                  <a:srgbClr val="43494D"/>
                </a:solidFill>
                <a:latin typeface="+mn-lt"/>
              </a:rPr>
              <a:t>      Nárůst prostředků vynakládaných na podpůrná opatření je pro rozpočet </a:t>
            </a:r>
          </a:p>
          <a:p>
            <a:pPr algn="just"/>
            <a:r>
              <a:rPr lang="cs-CZ" dirty="0">
                <a:solidFill>
                  <a:srgbClr val="43494D"/>
                </a:solidFill>
                <a:latin typeface="+mn-lt"/>
              </a:rPr>
              <a:t>      zásadní (s novým školním rokem, 22 tis. AP ve školách).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latin typeface="+mn-lt"/>
              </a:rPr>
              <a:t>VÝKAZNICTVÍ! VÝKAZNICTVÍ! VÝKAZNICTVÍ! ….. OBRAZ REALITY ORGANIZACE!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  <a:latin typeface="+mn-lt"/>
              </a:rPr>
              <a:t>Přesuny mezi ukazateli rozpisu rozpočtu: do konce října 2024 (bude upřesněno). </a:t>
            </a:r>
          </a:p>
          <a:p>
            <a:pPr algn="r"/>
            <a:r>
              <a:rPr lang="cs-CZ" b="0" i="1" dirty="0">
                <a:solidFill>
                  <a:srgbClr val="0070C0"/>
                </a:solidFill>
                <a:effectLst/>
                <a:latin typeface="Google Sans"/>
              </a:rPr>
              <a:t>			</a:t>
            </a:r>
            <a:endParaRPr lang="cs-CZ" b="1" dirty="0">
              <a:solidFill>
                <a:srgbClr val="43494D"/>
              </a:solidFill>
              <a:latin typeface="+mn-lt"/>
            </a:endParaRPr>
          </a:p>
        </p:txBody>
      </p:sp>
      <p:pic>
        <p:nvPicPr>
          <p:cNvPr id="2" name="Obrázek 1" descr="Obsah obrázku text, snímek obrazovky, řada/pruh, Vykreslený graf&#10;&#10;Popis byl vytvořen automaticky">
            <a:extLst>
              <a:ext uri="{FF2B5EF4-FFF2-40B4-BE49-F238E27FC236}">
                <a16:creationId xmlns:a16="http://schemas.microsoft.com/office/drawing/2014/main" id="{D53B864F-6E35-8DBE-7521-FB4C3466F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8" t="50001" r="87555" b="34668"/>
          <a:stretch/>
        </p:blipFill>
        <p:spPr bwMode="auto">
          <a:xfrm rot="1200045">
            <a:off x="9514749" y="3375054"/>
            <a:ext cx="2547546" cy="1207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851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00CC8-4455-4709-B32F-FBB639AA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</a:t>
            </a:r>
            <a:r>
              <a:rPr lang="cs-CZ" dirty="0"/>
              <a:t> </a:t>
            </a:r>
            <a:r>
              <a:rPr lang="cs-CZ" sz="28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F26DD5-6211-17FE-A9EA-077167D11CFA}"/>
              </a:ext>
            </a:extLst>
          </p:cNvPr>
          <p:cNvSpPr txBox="1"/>
          <p:nvPr/>
        </p:nvSpPr>
        <p:spPr>
          <a:xfrm>
            <a:off x="1579967" y="1818189"/>
            <a:ext cx="9516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i="1" dirty="0">
                <a:solidFill>
                  <a:srgbClr val="43494D"/>
                </a:solidFill>
                <a:effectLst/>
                <a:latin typeface="+mn-lt"/>
              </a:rPr>
              <a:t>Už v letošním roce jsou zdroje velmi omezené a MŠMT si musí vystačit se stávajícím rozpočtem.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effectLst/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effectLst/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effectLst/>
                <a:latin typeface="+mn-lt"/>
              </a:rPr>
              <a:t>Návrh rozpočtu pro rok 2025 </a:t>
            </a:r>
            <a:r>
              <a:rPr lang="cs-CZ" b="0" dirty="0">
                <a:solidFill>
                  <a:srgbClr val="43494D"/>
                </a:solidFill>
                <a:effectLst/>
                <a:latin typeface="+mn-lt"/>
              </a:rPr>
              <a:t>je znám … ale situace se stále vyvíjí …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latin typeface="+mn-lt"/>
              </a:rPr>
              <a:t>Šablony – sociální pedagog, psycholog: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b="0" dirty="0">
                <a:solidFill>
                  <a:srgbClr val="43494D"/>
                </a:solidFill>
                <a:effectLst/>
              </a:rPr>
              <a:t>M</a:t>
            </a:r>
            <a:r>
              <a:rPr lang="cs-CZ" dirty="0">
                <a:solidFill>
                  <a:srgbClr val="43494D"/>
                </a:solidFill>
              </a:rPr>
              <a:t>ŠMT předpokládá, že k financování těchto pracovních pozic v roce 2025 bude školám do konce září poskytnuta informace, jakým způsobem toto bude v roce 2025 řešeno.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b="0" dirty="0">
              <a:solidFill>
                <a:srgbClr val="43494D"/>
              </a:solidFill>
              <a:effectLst/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i="1" dirty="0">
              <a:solidFill>
                <a:srgbClr val="43494D"/>
              </a:solidFill>
              <a:latin typeface="+mn-lt"/>
            </a:endParaRPr>
          </a:p>
          <a:p>
            <a:pPr algn="just"/>
            <a:r>
              <a:rPr lang="cs-CZ" b="0" i="1" dirty="0">
                <a:solidFill>
                  <a:srgbClr val="0070C0"/>
                </a:solidFill>
                <a:effectLst/>
                <a:latin typeface="Google Sans"/>
              </a:rPr>
              <a:t>	</a:t>
            </a:r>
            <a:endParaRPr lang="cs-CZ" b="1" dirty="0">
              <a:solidFill>
                <a:srgbClr val="43494D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7A0947-F610-E949-38D2-0B5C609D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6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5DF2F-F729-2053-5106-E6629643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</a:t>
            </a:r>
            <a:r>
              <a:rPr lang="cs-CZ" dirty="0"/>
              <a:t> </a:t>
            </a:r>
            <a:r>
              <a:rPr lang="cs-CZ" sz="3200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946873C-A069-F511-0FC8-C7EBCF476AC4}"/>
              </a:ext>
            </a:extLst>
          </p:cNvPr>
          <p:cNvSpPr txBox="1"/>
          <p:nvPr/>
        </p:nvSpPr>
        <p:spPr>
          <a:xfrm>
            <a:off x="1579967" y="1818189"/>
            <a:ext cx="9516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43494D"/>
                </a:solidFill>
                <a:latin typeface="+mn-lt"/>
              </a:rPr>
              <a:t>Nepedagogičtí pracovníci (informace, které zazněly na včerejším semináři s MŠMT)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  <a:latin typeface="+mn-lt"/>
              </a:rPr>
              <a:t>Změna financování nenastane od 1. 1. 2025, shoda panuje, ale změna je vázána na změny v rozpočtovém určení daní.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</a:rPr>
              <a:t>O tématu bude dále probíhat politická diskuze.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</a:rPr>
              <a:t>Očekáváme, zda vláda změní či nezmění svůj postoj ohledně závaznosti limitu počtu zaměstnanců v regionální školství v roce 2025. </a:t>
            </a:r>
          </a:p>
          <a:p>
            <a:pPr lvl="1" algn="just"/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</a:rPr>
              <a:t>Očekáváme, že limit, bude-li závazný, bude ve stejné výši jako v roce 2024.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43494D"/>
                </a:solidFill>
              </a:rPr>
              <a:t>Téma není uzavřené a stále o něm pan ministr na vládě jedná.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endParaRPr lang="cs-CZ" dirty="0">
              <a:solidFill>
                <a:srgbClr val="43494D"/>
              </a:solidFill>
            </a:endParaRPr>
          </a:p>
          <a:p>
            <a:pPr algn="just"/>
            <a:r>
              <a:rPr lang="cs-CZ" b="0" i="1" dirty="0">
                <a:solidFill>
                  <a:srgbClr val="0070C0"/>
                </a:solidFill>
                <a:effectLst/>
                <a:latin typeface="Google Sans"/>
              </a:rPr>
              <a:t>	</a:t>
            </a:r>
            <a:endParaRPr lang="cs-CZ" b="1" dirty="0">
              <a:solidFill>
                <a:srgbClr val="43494D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6D79685-A256-DE8E-EF48-99C47A65A3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20DB33CE-B287-4B55-A29D-3038EB1C3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92174" y="6487606"/>
            <a:ext cx="607650" cy="2384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719356" y="1355303"/>
            <a:ext cx="87532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</a:t>
            </a:r>
            <a:b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 </a:t>
            </a:r>
          </a:p>
          <a:p>
            <a:pPr algn="ctr"/>
            <a: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cs-CZ" sz="3200" dirty="0">
                <a:solidFill>
                  <a:srgbClr val="434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SPOLUPRÁCI!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74E4E91-9FFF-EB5F-EF03-957EBB0A7037}"/>
              </a:ext>
            </a:extLst>
          </p:cNvPr>
          <p:cNvSpPr txBox="1"/>
          <p:nvPr/>
        </p:nvSpPr>
        <p:spPr>
          <a:xfrm>
            <a:off x="1579967" y="3909848"/>
            <a:ext cx="95166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 eaLnBrk="1" hangingPunct="1">
              <a:buFont typeface="Wingdings" pitchFamily="2" charset="2"/>
              <a:buNone/>
            </a:pPr>
            <a:endParaRPr lang="cs-CZ" altLang="cs-CZ" sz="2400" dirty="0"/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600" dirty="0">
                <a:solidFill>
                  <a:srgbClr val="43494D"/>
                </a:solidFill>
                <a:latin typeface="+mn-lt"/>
                <a:cs typeface="+mn-cs"/>
              </a:rPr>
              <a:t>Monika Čermáková </a:t>
            </a:r>
          </a:p>
          <a:p>
            <a:pPr algn="r" eaLnBrk="1" hangingPunct="1">
              <a:buFont typeface="Wingdings" pitchFamily="2" charset="2"/>
              <a:buNone/>
            </a:pPr>
            <a:endParaRPr lang="cs-CZ" altLang="cs-CZ" sz="1100" dirty="0">
              <a:solidFill>
                <a:srgbClr val="43494D"/>
              </a:solidFill>
              <a:latin typeface="+mn-lt"/>
              <a:cs typeface="+mn-cs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Odbor školství, mládeže, tělovýchovy a sportu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Krajský úřad Libereckého kraje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U Jezu 642/2a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461 80 Liberec 2</a:t>
            </a:r>
          </a:p>
          <a:p>
            <a:pPr algn="r" eaLnBrk="1" hangingPunct="1"/>
            <a:endParaRPr lang="cs-CZ" altLang="cs-CZ" sz="1100" dirty="0">
              <a:solidFill>
                <a:srgbClr val="43494D"/>
              </a:solidFill>
              <a:latin typeface="+mn-lt"/>
              <a:cs typeface="+mn-cs"/>
            </a:endParaRP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telefon: 485 226 295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altLang="cs-CZ" sz="1100" dirty="0">
                <a:solidFill>
                  <a:srgbClr val="43494D"/>
                </a:solidFill>
                <a:latin typeface="+mn-lt"/>
                <a:cs typeface="+mn-cs"/>
              </a:rPr>
              <a:t>e-mail: monika.cermakova@kraj-lbc.cz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25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9700</TotalTime>
  <Words>651</Words>
  <Application>Microsoft Office PowerPoint</Application>
  <PresentationFormat>Širokoúhlá obrazovka</PresentationFormat>
  <Paragraphs>118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Calibri</vt:lpstr>
      <vt:lpstr>Google Sans</vt:lpstr>
      <vt:lpstr>Source Sans Pro</vt:lpstr>
      <vt:lpstr>Titillium</vt:lpstr>
      <vt:lpstr>Titillium Bd</vt:lpstr>
      <vt:lpstr>Wingdings</vt:lpstr>
      <vt:lpstr>Office Theme</vt:lpstr>
      <vt:lpstr>Porada s řediteli  škol a školských zařízení  Libereckého kraje </vt:lpstr>
      <vt:lpstr>ROZPOČET PŘÍMÝCH NIV (ÚZ 33353)</vt:lpstr>
      <vt:lpstr>ROZPOČET PŘÍMÝCH NIV (ÚZ 33353)</vt:lpstr>
      <vt:lpstr>CIZINCI</vt:lpstr>
      <vt:lpstr>OSTATNÍ</vt:lpstr>
      <vt:lpstr>ROZPOČET 2025</vt:lpstr>
      <vt:lpstr>ROZPOČET 2025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 Powerpoint Template V 1.0</dc:title>
  <dc:creator>Microsoft Office User</dc:creator>
  <cp:lastModifiedBy>Čermáková Monika</cp:lastModifiedBy>
  <cp:revision>608</cp:revision>
  <cp:lastPrinted>2024-09-05T11:35:41Z</cp:lastPrinted>
  <dcterms:created xsi:type="dcterms:W3CDTF">2016-09-29T04:17:56Z</dcterms:created>
  <dcterms:modified xsi:type="dcterms:W3CDTF">2024-09-23T08:09:51Z</dcterms:modified>
</cp:coreProperties>
</file>