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9" r:id="rId5"/>
    <p:sldId id="269" r:id="rId6"/>
    <p:sldId id="276" r:id="rId7"/>
    <p:sldId id="277" r:id="rId8"/>
    <p:sldId id="271" r:id="rId9"/>
    <p:sldId id="273" r:id="rId10"/>
    <p:sldId id="274" r:id="rId11"/>
    <p:sldId id="275" r:id="rId12"/>
    <p:sldId id="262" r:id="rId13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6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lucie.matouskova@kraj-lbc.cz" TargetMode="External"/><Relationship Id="rId2" Type="http://schemas.openxmlformats.org/officeDocument/2006/relationships/hyperlink" Target="mailto:skolstvi@kraj-lbc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ereza.valaskova@kraj-lbc.cz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581" y="182543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2" y="182543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68606" y="3901749"/>
            <a:ext cx="44566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</a:t>
            </a:r>
          </a:p>
          <a:p>
            <a:pPr algn="r"/>
            <a:r>
              <a:rPr lang="cs-CZ" sz="2000" dirty="0"/>
              <a:t>Špindlerův Mlýn</a:t>
            </a:r>
          </a:p>
          <a:p>
            <a:pPr algn="r"/>
            <a:r>
              <a:rPr lang="cs-CZ" sz="2000" dirty="0"/>
              <a:t>19. – 20. září 2024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Návrh novely školského zákona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Zjednodušení struktury koncepčních dokumentů MŠMT – zrušení DZ krajů, omezení možnosti KÚ akcentovat regionální specifika </a:t>
            </a:r>
          </a:p>
          <a:p>
            <a:r>
              <a:rPr lang="cs-CZ" dirty="0"/>
              <a:t>změny v maturitních zkouškách </a:t>
            </a:r>
          </a:p>
          <a:p>
            <a:r>
              <a:rPr lang="cs-CZ" dirty="0"/>
              <a:t>zavedení „duální větve“ praktického vyučování</a:t>
            </a:r>
          </a:p>
          <a:p>
            <a:r>
              <a:rPr lang="cs-CZ" dirty="0"/>
              <a:t>zrušení povinnosti převodu slovního hodnocení na známky</a:t>
            </a:r>
          </a:p>
          <a:p>
            <a:r>
              <a:rPr lang="cs-CZ" dirty="0"/>
              <a:t>zastoupení nezletilých starších 15 let ve školských radách </a:t>
            </a:r>
          </a:p>
          <a:p>
            <a:pPr marL="0" indent="0">
              <a:buNone/>
            </a:pPr>
            <a:r>
              <a:rPr lang="cs-CZ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483879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Návrh novely školského zákona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kombinovaná výuka </a:t>
            </a:r>
          </a:p>
          <a:p>
            <a:r>
              <a:rPr lang="cs-CZ" dirty="0"/>
              <a:t>změny školské právnické osoby </a:t>
            </a:r>
          </a:p>
          <a:p>
            <a:r>
              <a:rPr lang="cs-CZ" dirty="0"/>
              <a:t>zavedení pozice Učitel metodik</a:t>
            </a:r>
          </a:p>
          <a:p>
            <a:r>
              <a:rPr lang="cs-CZ" dirty="0"/>
              <a:t>návaznost zdravotnických oborů u středního a vyššího odborného vzdělávání</a:t>
            </a:r>
          </a:p>
          <a:p>
            <a:r>
              <a:rPr lang="cs-CZ" dirty="0"/>
              <a:t>změny nostrifikačního řízení </a:t>
            </a:r>
          </a:p>
        </p:txBody>
      </p:sp>
    </p:spTree>
    <p:extLst>
      <p:ext uri="{BB962C8B-B14F-4D97-AF65-F5344CB8AC3E}">
        <p14:creationId xmlns:p14="http://schemas.microsoft.com/office/powerpoint/2010/main" val="3191108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za pozornost </a:t>
            </a:r>
            <a:r>
              <a:rPr lang="cs-CZ" sz="4000" dirty="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Termíny porad v roce 2024 a 2005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12. prosince 2024 – KÚ LK</a:t>
            </a:r>
          </a:p>
          <a:p>
            <a:endParaRPr lang="cs-CZ" dirty="0"/>
          </a:p>
          <a:p>
            <a:r>
              <a:rPr lang="cs-CZ" b="1" dirty="0"/>
              <a:t>3. dubna 2025 – KÚ LK</a:t>
            </a:r>
          </a:p>
          <a:p>
            <a:r>
              <a:rPr lang="cs-CZ" dirty="0"/>
              <a:t>18. – 19. září 2025 – Harrachov</a:t>
            </a:r>
          </a:p>
          <a:p>
            <a:r>
              <a:rPr lang="cs-CZ" dirty="0"/>
              <a:t>11. prosince 2025 – KÚ LK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 Další organizační záležitosti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 zasílání informací ze školy používejte adresu </a:t>
            </a:r>
            <a:r>
              <a:rPr lang="cs-CZ" dirty="0">
                <a:hlinkClick r:id="rId2"/>
              </a:rPr>
              <a:t>skolstvi@kraj-lbc.cz</a:t>
            </a:r>
            <a:r>
              <a:rPr lang="cs-CZ" dirty="0"/>
              <a:t> – dovolená ŘŠ, ředitelské volno apod. </a:t>
            </a:r>
          </a:p>
          <a:p>
            <a:r>
              <a:rPr lang="cs-CZ" dirty="0"/>
              <a:t>změny osobních údajů ŘŠ oznamujte na e-mail: </a:t>
            </a:r>
            <a:r>
              <a:rPr lang="cs-CZ" dirty="0">
                <a:hlinkClick r:id="rId3"/>
              </a:rPr>
              <a:t>lucie.matouskova@kraj-lbc.cz</a:t>
            </a:r>
            <a:endParaRPr lang="cs-CZ" dirty="0"/>
          </a:p>
          <a:p>
            <a:r>
              <a:rPr lang="cs-CZ" dirty="0"/>
              <a:t>změny webových stránek škol a ŠZ nutno oznámit  pro zajištění funkčnosti prokliků na povinně zveřejňované údaje na e-mail: </a:t>
            </a:r>
            <a:r>
              <a:rPr lang="cs-CZ" dirty="0">
                <a:hlinkClick r:id="rId4"/>
              </a:rPr>
              <a:t>tereza.valaskova@kraj-lbc.cz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53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Školské rady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dirty="0"/>
              <a:t>přechod z funkčního období </a:t>
            </a:r>
            <a:r>
              <a:rPr lang="cs-CZ" b="1" dirty="0"/>
              <a:t>členů školské rady </a:t>
            </a:r>
            <a:r>
              <a:rPr lang="cs-CZ" dirty="0"/>
              <a:t>na </a:t>
            </a:r>
            <a:r>
              <a:rPr lang="cs-CZ" b="1" dirty="0"/>
              <a:t>funkční období školské rady </a:t>
            </a:r>
            <a:r>
              <a:rPr lang="cs-CZ" dirty="0"/>
              <a:t>probíhá tak, jak bylo dohodnuto</a:t>
            </a:r>
          </a:p>
          <a:p>
            <a:r>
              <a:rPr lang="cs-CZ" dirty="0"/>
              <a:t>děkuji za spolupráci 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766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Novely zákoníku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několik novel zákoníku práce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účinnost od 1. 7. 2024</a:t>
            </a:r>
          </a:p>
          <a:p>
            <a:pPr marL="0" indent="0">
              <a:buNone/>
            </a:pPr>
            <a:r>
              <a:rPr lang="cs-CZ" dirty="0"/>
              <a:t>                         1. 8. 2024</a:t>
            </a:r>
          </a:p>
          <a:p>
            <a:pPr marL="0" indent="0">
              <a:buNone/>
            </a:pPr>
            <a:r>
              <a:rPr lang="cs-CZ" dirty="0"/>
              <a:t>                         1. 1. 2025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17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Novely zákoníku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</a:t>
            </a:r>
            <a:r>
              <a:rPr lang="cs-CZ" b="1" u="sng" dirty="0"/>
              <a:t>Oblasti, v nichž došlo ke změnám:</a:t>
            </a:r>
          </a:p>
          <a:p>
            <a:r>
              <a:rPr lang="cs-CZ" dirty="0"/>
              <a:t>uzavírání kolektivních smluv</a:t>
            </a:r>
          </a:p>
          <a:p>
            <a:r>
              <a:rPr lang="cs-CZ" dirty="0"/>
              <a:t>pracovní doba a odměňování zdravotnických pracovníků</a:t>
            </a:r>
          </a:p>
          <a:p>
            <a:r>
              <a:rPr lang="cs-CZ" dirty="0"/>
              <a:t>minimální mzda a zaručený plat </a:t>
            </a:r>
          </a:p>
          <a:p>
            <a:r>
              <a:rPr lang="cs-CZ" dirty="0"/>
              <a:t>další změny v odměňování – osobní příplatek až </a:t>
            </a:r>
            <a:br>
              <a:rPr lang="cs-CZ" dirty="0"/>
            </a:br>
            <a:r>
              <a:rPr lang="cs-CZ" dirty="0"/>
              <a:t>do výše 100 % platového tarifu nejvyššího platového stupně v dané třídě</a:t>
            </a:r>
          </a:p>
          <a:p>
            <a:pPr marL="0" indent="0">
              <a:buNone/>
            </a:pPr>
            <a:r>
              <a:rPr lang="cs-CZ" dirty="0"/>
              <a:t>                     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338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Novely zákoníku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</a:t>
            </a:r>
            <a:r>
              <a:rPr lang="cs-CZ" b="1" u="sng" dirty="0"/>
              <a:t>Oblasti, v nichž došlo ke změnám:</a:t>
            </a:r>
          </a:p>
          <a:p>
            <a:r>
              <a:rPr lang="cs-CZ" dirty="0"/>
              <a:t>zrušena povinnost zaměstnavatele vytvořit písemný plán čerpání dovolené</a:t>
            </a:r>
          </a:p>
          <a:p>
            <a:r>
              <a:rPr lang="cs-CZ" dirty="0"/>
              <a:t>rozvržení pracovní doby zaměstnancem – na základě dohody, za sjednaných podmínek, dohodu lze vypovědět - § 87a                     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2866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Návrh novely školského zákona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 </a:t>
            </a:r>
            <a:r>
              <a:rPr lang="cs-CZ" dirty="0"/>
              <a:t>v legislativním procesu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Trendy:</a:t>
            </a:r>
          </a:p>
          <a:p>
            <a:r>
              <a:rPr lang="cs-CZ" dirty="0"/>
              <a:t>centralizace řízení školství</a:t>
            </a:r>
          </a:p>
          <a:p>
            <a:r>
              <a:rPr lang="cs-CZ" dirty="0"/>
              <a:t>někde se šetří </a:t>
            </a:r>
          </a:p>
          <a:p>
            <a:r>
              <a:rPr lang="cs-CZ" dirty="0"/>
              <a:t>jinde se plánují další výdaje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2458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Návrh novely školského zákona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minimální velikost MŠ, ZŠ a SŠ pro obce, které zřizují dvě a více těchto škol</a:t>
            </a:r>
          </a:p>
          <a:p>
            <a:r>
              <a:rPr lang="cs-CZ" dirty="0"/>
              <a:t>změny v konkurzním řízení </a:t>
            </a:r>
          </a:p>
          <a:p>
            <a:pPr marL="0" indent="0">
              <a:buNone/>
            </a:pPr>
            <a:r>
              <a:rPr lang="cs-CZ" dirty="0"/>
              <a:t>    - posílení role ČŠI</a:t>
            </a:r>
          </a:p>
          <a:p>
            <a:pPr marL="0" indent="0">
              <a:buNone/>
            </a:pPr>
            <a:r>
              <a:rPr lang="cs-CZ" dirty="0"/>
              <a:t>    - odvolání ŘŠ pro nezajištění kvality vzdělávání a ŠS</a:t>
            </a:r>
          </a:p>
          <a:p>
            <a:pPr marL="0" indent="0">
              <a:buNone/>
            </a:pPr>
            <a:r>
              <a:rPr lang="cs-CZ" dirty="0"/>
              <a:t>    - povinné </a:t>
            </a:r>
            <a:r>
              <a:rPr lang="cs-CZ" dirty="0" err="1"/>
              <a:t>rekonkurzy</a:t>
            </a:r>
            <a:r>
              <a:rPr lang="cs-CZ" dirty="0"/>
              <a:t> ředitelů ŠPZ</a:t>
            </a:r>
          </a:p>
          <a:p>
            <a:pPr marL="0" indent="0">
              <a:buNone/>
            </a:pPr>
            <a:r>
              <a:rPr lang="cs-CZ" dirty="0"/>
              <a:t>    - automatický zánik funkce ředitele při vyhlášení</a:t>
            </a:r>
          </a:p>
          <a:p>
            <a:pPr marL="0" indent="0">
              <a:buNone/>
            </a:pPr>
            <a:r>
              <a:rPr lang="cs-CZ" dirty="0"/>
              <a:t>      konkurzu a automatické pokračování, bude-li </a:t>
            </a:r>
          </a:p>
          <a:p>
            <a:pPr marL="0" indent="0">
              <a:buNone/>
            </a:pPr>
            <a:r>
              <a:rPr lang="cs-CZ" dirty="0"/>
              <a:t>      vybrána stejná osoba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89409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1706</TotalTime>
  <Words>438</Words>
  <Application>Microsoft Office PowerPoint</Application>
  <PresentationFormat>Předvádění na obrazovce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Motiv Office</vt:lpstr>
      <vt:lpstr>Právní okénko</vt:lpstr>
      <vt:lpstr>Termíny porad v roce 2024 a 2005</vt:lpstr>
      <vt:lpstr> Další organizační záležitosti</vt:lpstr>
      <vt:lpstr>Školské rady</vt:lpstr>
      <vt:lpstr>Novely zákoníku práce </vt:lpstr>
      <vt:lpstr>Novely zákoníku práce </vt:lpstr>
      <vt:lpstr>Novely zákoníku práce </vt:lpstr>
      <vt:lpstr>Návrh novely školského zákona </vt:lpstr>
      <vt:lpstr>Návrh novely školského zákona </vt:lpstr>
      <vt:lpstr>Návrh novely školského zákona </vt:lpstr>
      <vt:lpstr>Návrh novely školského zákona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Vašková Helena</cp:lastModifiedBy>
  <cp:revision>15</cp:revision>
  <cp:lastPrinted>2024-09-18T14:20:02Z</cp:lastPrinted>
  <dcterms:created xsi:type="dcterms:W3CDTF">2023-03-08T15:30:40Z</dcterms:created>
  <dcterms:modified xsi:type="dcterms:W3CDTF">2024-09-18T14:26:02Z</dcterms:modified>
</cp:coreProperties>
</file>