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7" r:id="rId7"/>
    <p:sldId id="263" r:id="rId8"/>
    <p:sldId id="269" r:id="rId9"/>
    <p:sldId id="262" r:id="rId10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CC26E-6215-4DED-9F8A-6B6DACA3F894}" type="datetimeFigureOut">
              <a:rPr lang="cs-CZ" smtClean="0"/>
              <a:t>04.04.2024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helena.vaskova@kraj-lbc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87414F-BA51-D01F-A8C3-F60102BC8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33581" y="1825435"/>
            <a:ext cx="4456651" cy="939030"/>
          </a:xfrm>
        </p:spPr>
        <p:txBody>
          <a:bodyPr>
            <a:normAutofit/>
          </a:bodyPr>
          <a:lstStyle/>
          <a:p>
            <a:pPr algn="l"/>
            <a:r>
              <a:rPr lang="cs-CZ" dirty="0"/>
              <a:t>Právní okénko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459050E-82FC-1ACF-3F40-0F10FD1FD0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262" y="1825435"/>
            <a:ext cx="3835970" cy="3909269"/>
          </a:xfrm>
          <a:prstGeom prst="rect">
            <a:avLst/>
          </a:prstGeom>
          <a:ln>
            <a:noFill/>
          </a:ln>
          <a:effectLst>
            <a:softEdge rad="139700"/>
          </a:effectLst>
        </p:spPr>
      </p:pic>
      <p:sp>
        <p:nvSpPr>
          <p:cNvPr id="6" name="Podnadpis 2">
            <a:extLst>
              <a:ext uri="{FF2B5EF4-FFF2-40B4-BE49-F238E27FC236}">
                <a16:creationId xmlns:a16="http://schemas.microsoft.com/office/drawing/2014/main" id="{75CB763E-80DE-F107-360A-96D4DC74CDBC}"/>
              </a:ext>
            </a:extLst>
          </p:cNvPr>
          <p:cNvSpPr txBox="1">
            <a:spLocks/>
          </p:cNvSpPr>
          <p:nvPr/>
        </p:nvSpPr>
        <p:spPr>
          <a:xfrm>
            <a:off x="543188" y="1300490"/>
            <a:ext cx="5215855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sz="16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470532AB-6BDC-F565-FE08-C691E0518979}"/>
              </a:ext>
            </a:extLst>
          </p:cNvPr>
          <p:cNvSpPr txBox="1"/>
          <p:nvPr/>
        </p:nvSpPr>
        <p:spPr>
          <a:xfrm>
            <a:off x="4240781" y="3745313"/>
            <a:ext cx="4456651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cs-CZ" sz="2000" dirty="0"/>
              <a:t>Porada s řediteli škol a školských zařízení</a:t>
            </a:r>
          </a:p>
          <a:p>
            <a:pPr algn="r"/>
            <a:r>
              <a:rPr lang="cs-CZ" sz="2000" dirty="0"/>
              <a:t>Liberec</a:t>
            </a:r>
          </a:p>
          <a:p>
            <a:pPr algn="r"/>
            <a:r>
              <a:rPr lang="cs-CZ" sz="2000" dirty="0"/>
              <a:t>5. dubna 2024</a:t>
            </a:r>
          </a:p>
        </p:txBody>
      </p:sp>
    </p:spTree>
    <p:extLst>
      <p:ext uri="{BB962C8B-B14F-4D97-AF65-F5344CB8AC3E}">
        <p14:creationId xmlns:p14="http://schemas.microsoft.com/office/powerpoint/2010/main" val="3386044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Termíny porad v roce 2024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19. – 20. září – místo bude upřesněno</a:t>
            </a:r>
          </a:p>
          <a:p>
            <a:endParaRPr lang="cs-CZ" dirty="0"/>
          </a:p>
          <a:p>
            <a:r>
              <a:rPr lang="cs-CZ" dirty="0"/>
              <a:t> 12. prosince – KÚ LK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860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 Další organizační záležitosti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/>
              <a:t>plánované změny v rejstříku od 1. září 2025 je </a:t>
            </a:r>
            <a:br>
              <a:rPr lang="cs-CZ" dirty="0"/>
            </a:br>
            <a:r>
              <a:rPr lang="cs-CZ" dirty="0"/>
              <a:t>v roce 2024 nezbytné oznámit </a:t>
            </a:r>
            <a:r>
              <a:rPr lang="cs-CZ" b="1" u="sng" dirty="0"/>
              <a:t>do 30. června</a:t>
            </a:r>
            <a:endParaRPr lang="cs-CZ" dirty="0"/>
          </a:p>
          <a:p>
            <a:r>
              <a:rPr lang="cs-CZ" dirty="0"/>
              <a:t>změny webových stránek škol a ŠZ nutno oznámit  pro zajištění funkčnosti prokliků na  povinně zveřejňované údaje </a:t>
            </a:r>
          </a:p>
          <a:p>
            <a:pPr marL="0" indent="0">
              <a:buNone/>
            </a:pPr>
            <a:r>
              <a:rPr lang="cs-CZ" dirty="0"/>
              <a:t>   tereza.valaskova@kraj-lbc.cz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1537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Školní stravování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sz="4500" dirty="0"/>
              <a:t>zajištění školního stravování školními jídelnami zřizovanými Libereckým krajem pro žáky škol a ŠZ také zřizovaných Libereckým krajem -  jedná se o tzv. </a:t>
            </a:r>
            <a:r>
              <a:rPr lang="cs-CZ" sz="4500" b="1" dirty="0"/>
              <a:t>horizontální spolupráci </a:t>
            </a:r>
          </a:p>
          <a:p>
            <a:pPr marL="0" indent="0">
              <a:buNone/>
            </a:pPr>
            <a:endParaRPr lang="cs-CZ" sz="4500" dirty="0"/>
          </a:p>
          <a:p>
            <a:r>
              <a:rPr lang="cs-CZ" sz="4500" dirty="0"/>
              <a:t> není třeba soutěžit, k dispozici posudek</a:t>
            </a:r>
          </a:p>
          <a:p>
            <a:pPr marL="0" indent="0">
              <a:buNone/>
            </a:pPr>
            <a:r>
              <a:rPr lang="cs-CZ" sz="4500" dirty="0"/>
              <a:t> </a:t>
            </a:r>
          </a:p>
          <a:p>
            <a:pPr marL="0" indent="0">
              <a:buNone/>
            </a:pPr>
            <a:endParaRPr lang="cs-CZ" sz="4500" dirty="0"/>
          </a:p>
          <a:p>
            <a:pPr marL="0" indent="0">
              <a:buNone/>
            </a:pPr>
            <a:endParaRPr lang="cs-CZ" sz="45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3285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Školské rady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přechod z funkčního období </a:t>
            </a:r>
            <a:r>
              <a:rPr lang="cs-CZ" b="1" dirty="0"/>
              <a:t>členů školské rady </a:t>
            </a:r>
            <a:r>
              <a:rPr lang="cs-CZ" dirty="0"/>
              <a:t>na </a:t>
            </a:r>
            <a:r>
              <a:rPr lang="cs-CZ" b="1" dirty="0"/>
              <a:t>funkční období školské rady </a:t>
            </a:r>
            <a:endParaRPr lang="cs-CZ" dirty="0"/>
          </a:p>
          <a:p>
            <a:r>
              <a:rPr lang="cs-CZ" dirty="0"/>
              <a:t>na základě novely školského zákona</a:t>
            </a:r>
          </a:p>
          <a:p>
            <a:r>
              <a:rPr lang="cs-CZ" dirty="0"/>
              <a:t>bez přechodných ustanovení  </a:t>
            </a:r>
          </a:p>
          <a:p>
            <a:r>
              <a:rPr lang="cs-CZ" dirty="0"/>
              <a:t>prosím školy o sdělení nejvhodnějšího termínu, kdy změnu realizovat, a to do 30.6.2024</a:t>
            </a:r>
          </a:p>
          <a:p>
            <a:endParaRPr lang="cs-CZ" dirty="0"/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766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Ropná krize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dirty="0"/>
              <a:t>…sice nenastala, ale je třeba se na ni odpovědně připravit!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 15. 5. nutno nahlásit počty vozidel a odhad týdenní spotřeby PHM 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 příštím týdnu – e-mail s podrobnostmi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0709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DPP a DPČ po novele ZP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u="sng" dirty="0"/>
              <a:t>Užití ustanovení ZP týkající se pracovního poměru</a:t>
            </a:r>
            <a:r>
              <a:rPr lang="cs-CZ" sz="2400" dirty="0"/>
              <a:t>:</a:t>
            </a:r>
          </a:p>
          <a:p>
            <a:pPr algn="just"/>
            <a:r>
              <a:rPr lang="cs-CZ" sz="1800" b="1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NE</a:t>
            </a:r>
          </a:p>
          <a:p>
            <a:pPr marL="0" indent="0" algn="just">
              <a:buNone/>
            </a:pPr>
            <a:r>
              <a:rPr lang="cs-CZ" sz="1800" dirty="0">
                <a:ea typeface="Calibri" panose="020F0502020204030204" pitchFamily="34" charset="0"/>
                <a:cs typeface="Aptos" panose="020B0004020202020204" pitchFamily="34" charset="0"/>
              </a:rPr>
              <a:t>     - převedení na jinou práci a přeložení, dočasné přidělení</a:t>
            </a:r>
          </a:p>
          <a:p>
            <a:pPr marL="0" indent="0" algn="just">
              <a:buNone/>
            </a:pPr>
            <a:r>
              <a:rPr lang="cs-CZ" sz="1800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    - skončení pracovního poměru, odstupné</a:t>
            </a:r>
          </a:p>
          <a:p>
            <a:pPr marL="0" indent="0" algn="just">
              <a:buNone/>
            </a:pPr>
            <a:r>
              <a:rPr lang="cs-CZ" sz="1800" dirty="0">
                <a:ea typeface="Calibri" panose="020F0502020204030204" pitchFamily="34" charset="0"/>
                <a:cs typeface="Aptos" panose="020B0004020202020204" pitchFamily="34" charset="0"/>
              </a:rPr>
              <a:t>     - odměňování (s výjimkou min. mzdy), náhrady – cestovní a při HO</a:t>
            </a:r>
            <a:endParaRPr lang="cs-CZ" sz="18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algn="just"/>
            <a:r>
              <a:rPr lang="cs-CZ" sz="1800" b="1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ANO</a:t>
            </a:r>
            <a:endParaRPr lang="cs-CZ" sz="1800" dirty="0"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r>
              <a:rPr lang="cs-CZ" sz="2400" dirty="0"/>
              <a:t>    - </a:t>
            </a:r>
            <a:r>
              <a:rPr lang="cs-CZ" sz="1800" dirty="0"/>
              <a:t>všeobecná, společná, přechodná, závěrečná ustanovení</a:t>
            </a:r>
          </a:p>
          <a:p>
            <a:pPr marL="0" indent="0">
              <a:buNone/>
            </a:pPr>
            <a:r>
              <a:rPr lang="cs-CZ" sz="1800" dirty="0"/>
              <a:t>      - pracovní doba a doba odpočinku, BOZP, pracovní podmínky </a:t>
            </a:r>
          </a:p>
          <a:p>
            <a:pPr marL="0" indent="0">
              <a:buNone/>
            </a:pPr>
            <a:r>
              <a:rPr lang="cs-CZ" sz="1800" dirty="0"/>
              <a:t>      - překážky v práci na straně zaměstnavatele</a:t>
            </a:r>
          </a:p>
          <a:p>
            <a:pPr marL="0" indent="0">
              <a:buNone/>
            </a:pPr>
            <a:r>
              <a:rPr lang="cs-CZ" sz="1800" dirty="0"/>
              <a:t>      - zastupování zaměstnanců (odbory</a:t>
            </a:r>
            <a:r>
              <a:rPr lang="cs-CZ" sz="1800"/>
              <a:t>, informování atd.)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477687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Specializační příplatek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2400" dirty="0"/>
          </a:p>
          <a:p>
            <a:pPr algn="just"/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„Specializační příplatek pedagogického pracovníka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 – § 133 ZP a § 9 vyhlášky č. 317/2005 Sb., tj. za vykonávání specializovaných činností, k jejichž výkonu jsou nezbytné další kvalifikační předpoklady (§ 9 vyhlášky č. 317/2005 Sb.). Pokud je specializovaná činnost vyžadující další kvalifikační předpoklady z nezbytnosti vykonávána v souladu s § 22 odst. 7 zákona č. 563/2004 Sb. pedagogickým pracovníkem, který nesplňuje předpoklad odborné kvalifikace pro výkon této činnosti, </a:t>
            </a:r>
            <a:r>
              <a:rPr lang="cs-CZ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nepřísluší mu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 specializační příplatek podle § 133 ZP.</a:t>
            </a:r>
            <a:endParaRPr lang="cs-CZ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algn="just"/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„Specializační příplatek pedagogického pracovníka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 – § 133 ZP a § 9 vyhlášky č. 317/2005 Sb., tj. za vykonávání specializovaných činností, k jejichž výkonu jsou nezbytné další kvalifikační předpoklady (§ 9 vyhlášky č. 317/2005 Sb.). Pokud je specializovaná činnost vyžadující další kvalifikační předpoklady z nezbytnosti vykonávána v souladu s § 22 odst. 10 zákona č. 563/2004 Sb. pedagogickým pracovníkem, který nesplňuje předpoklad odborné kvalifikace pro výkon této činnosti, </a:t>
            </a:r>
            <a:r>
              <a:rPr lang="cs-CZ" sz="1800" b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náleží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pedagogickému pracovníkovi i za takové situace specializační příplatek podle § 133 ZP.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ptos" panose="020B0004020202020204" pitchFamily="34" charset="0"/>
              </a:rPr>
              <a:t>Aktualizace 5. 12. 2023, zveřejněno 11. 1. 2024</a:t>
            </a:r>
            <a:endParaRPr lang="cs-CZ" sz="1800" i="1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algn="just"/>
            <a:endParaRPr lang="cs-CZ" sz="1800" dirty="0">
              <a:effectLst/>
              <a:latin typeface="Aptos" panose="020B0004020202020204" pitchFamily="34" charset="0"/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50217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436E28-6AF7-0581-8C30-DE6918D67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40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10A77-947F-BC4B-0711-39376E26B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pPr marL="0" indent="0">
              <a:buNone/>
            </a:pPr>
            <a:r>
              <a:rPr lang="cs-CZ" dirty="0"/>
              <a:t>    </a:t>
            </a:r>
            <a:r>
              <a:rPr lang="cs-CZ" sz="4000" dirty="0"/>
              <a:t>Děkuji za pozornost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endParaRPr lang="cs-CZ" sz="4000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</a:t>
            </a:r>
            <a:r>
              <a:rPr lang="cs-CZ" dirty="0">
                <a:hlinkClick r:id="rId2"/>
              </a:rPr>
              <a:t>helena.vaskova@kraj-lbc.cz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485 226 218</a:t>
            </a:r>
          </a:p>
          <a:p>
            <a:pPr marL="0" indent="0">
              <a:buNone/>
            </a:pPr>
            <a:r>
              <a:rPr lang="cs-CZ" dirty="0"/>
              <a:t>                                      739 541 698</a:t>
            </a:r>
          </a:p>
          <a:p>
            <a:pPr marL="514350" indent="-51435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829994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1168</TotalTime>
  <Words>501</Words>
  <Application>Microsoft Office PowerPoint</Application>
  <PresentationFormat>Předvádění na obrazovce (4:3)</PresentationFormat>
  <Paragraphs>61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Times New Roman</vt:lpstr>
      <vt:lpstr>Wingdings</vt:lpstr>
      <vt:lpstr>Motiv Office</vt:lpstr>
      <vt:lpstr>Právní okénko</vt:lpstr>
      <vt:lpstr>Termíny porad v roce 2024 </vt:lpstr>
      <vt:lpstr> Další organizační záležitosti</vt:lpstr>
      <vt:lpstr>Školní stravování </vt:lpstr>
      <vt:lpstr>Školské rady</vt:lpstr>
      <vt:lpstr>Ropná krize</vt:lpstr>
      <vt:lpstr>DPP a DPČ po novele ZP</vt:lpstr>
      <vt:lpstr>Specializační příplatek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Vašková Helena</cp:lastModifiedBy>
  <cp:revision>10</cp:revision>
  <cp:lastPrinted>2024-04-04T12:08:22Z</cp:lastPrinted>
  <dcterms:created xsi:type="dcterms:W3CDTF">2023-03-08T15:30:40Z</dcterms:created>
  <dcterms:modified xsi:type="dcterms:W3CDTF">2024-04-04T13:02:36Z</dcterms:modified>
</cp:coreProperties>
</file>