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4" r:id="rId7"/>
    <p:sldId id="265" r:id="rId8"/>
    <p:sldId id="266" r:id="rId9"/>
    <p:sldId id="267" r:id="rId10"/>
    <p:sldId id="258" r:id="rId11"/>
    <p:sldId id="268" r:id="rId12"/>
    <p:sldId id="260" r:id="rId13"/>
    <p:sldId id="269" r:id="rId14"/>
    <p:sldId id="270" r:id="rId15"/>
    <p:sldId id="271" r:id="rId16"/>
    <p:sldId id="272" r:id="rId17"/>
    <p:sldId id="26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C3FAAE-B7C1-4981-B155-4B4943240B45}" v="7" dt="2024-04-04T13:19:10.1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99888F-8C22-43CF-B8BD-4A112C3850A8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A6125900-975F-44AB-AB97-FB6A7944A228}">
      <dgm:prSet phldrT="[Text]"/>
      <dgm:spPr/>
      <dgm:t>
        <a:bodyPr/>
        <a:lstStyle/>
        <a:p>
          <a:r>
            <a:rPr lang="cs-CZ" dirty="0">
              <a:solidFill>
                <a:schemeClr val="tx1"/>
              </a:solidFill>
            </a:rPr>
            <a:t>Škola chce podat žádost</a:t>
          </a:r>
        </a:p>
      </dgm:t>
    </dgm:pt>
    <dgm:pt modelId="{ADB5D16A-2B33-490E-8061-A1649D11F7A8}" type="parTrans" cxnId="{5CDEAD2B-21F9-4117-B316-E386532E5715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B03DFD55-4137-41F1-9F43-4C27153B065F}" type="sibTrans" cxnId="{5CDEAD2B-21F9-4117-B316-E386532E5715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28104134-FC86-4A81-97C4-C8E99785BF66}">
      <dgm:prSet phldrT="[Text]"/>
      <dgm:spPr/>
      <dgm:t>
        <a:bodyPr/>
        <a:lstStyle/>
        <a:p>
          <a:r>
            <a:rPr lang="cs-CZ" dirty="0">
              <a:solidFill>
                <a:schemeClr val="tx1"/>
              </a:solidFill>
            </a:rPr>
            <a:t>Škola předá informaci na OSKP</a:t>
          </a:r>
        </a:p>
      </dgm:t>
    </dgm:pt>
    <dgm:pt modelId="{AB8C3202-759A-4A43-BCE0-8B02C28C96FF}" type="parTrans" cxnId="{8BFB77B5-DCC4-41A0-B37E-0BCE37716F53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00676FD3-C031-4E7B-9E45-29D2035786A3}" type="sibTrans" cxnId="{8BFB77B5-DCC4-41A0-B37E-0BCE37716F53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F89512B4-161D-44AE-BB2F-9E6085986347}">
      <dgm:prSet phldrT="[Text]"/>
      <dgm:spPr/>
      <dgm:t>
        <a:bodyPr/>
        <a:lstStyle/>
        <a:p>
          <a:r>
            <a:rPr lang="cs-CZ" dirty="0">
              <a:solidFill>
                <a:schemeClr val="tx1"/>
              </a:solidFill>
            </a:rPr>
            <a:t>OSKP zašle zodpovědnému pracovníkovi školy formulář k vyplnění</a:t>
          </a:r>
        </a:p>
      </dgm:t>
    </dgm:pt>
    <dgm:pt modelId="{73257C5C-16BE-4379-8EA8-5DCD00A6E81E}" type="parTrans" cxnId="{2C3B130A-60F2-431C-9F2B-C8622C49751E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74836D11-B244-4CD4-BE04-426A04488968}" type="sibTrans" cxnId="{2C3B130A-60F2-431C-9F2B-C8622C49751E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5F3BAA8C-0CF7-4CA6-8690-FF70C03A37BF}">
      <dgm:prSet phldrT="[Text]"/>
      <dgm:spPr/>
      <dgm:t>
        <a:bodyPr/>
        <a:lstStyle/>
        <a:p>
          <a:r>
            <a:rPr lang="cs-CZ" dirty="0">
              <a:solidFill>
                <a:schemeClr val="tx1"/>
              </a:solidFill>
            </a:rPr>
            <a:t>Škola (zodpovědný pracovník) zašle vyplněný formulář zpět na OSKP</a:t>
          </a:r>
        </a:p>
      </dgm:t>
    </dgm:pt>
    <dgm:pt modelId="{B2FE35B6-7EA0-40BD-AD6D-3DE5BAB2BB51}" type="parTrans" cxnId="{6D401378-EE9C-4354-8503-503007F8AA23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F14BFD88-6147-4E1C-82D7-8E27486CB143}" type="sibTrans" cxnId="{6D401378-EE9C-4354-8503-503007F8AA23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E6523C27-31E5-4107-A3F5-1E2A809D9AB2}">
      <dgm:prSet phldrT="[Text]"/>
      <dgm:spPr/>
      <dgm:t>
        <a:bodyPr/>
        <a:lstStyle/>
        <a:p>
          <a:r>
            <a:rPr lang="cs-CZ" dirty="0">
              <a:solidFill>
                <a:schemeClr val="tx1"/>
              </a:solidFill>
            </a:rPr>
            <a:t>OSKP zpracuje bod k projednání Radou kraje</a:t>
          </a:r>
        </a:p>
      </dgm:t>
    </dgm:pt>
    <dgm:pt modelId="{16A2572F-DA27-4960-8816-D5CFEF37CF55}" type="parTrans" cxnId="{E2944536-7C58-4E3F-B816-BD9A0533B9A5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88A388E6-AA8B-4974-B9F0-E9A2CB0DCA98}" type="sibTrans" cxnId="{E2944536-7C58-4E3F-B816-BD9A0533B9A5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F8939DA6-5A99-4DDF-ACE9-57A522DD0E47}">
      <dgm:prSet phldrT="[Text]"/>
      <dgm:spPr/>
      <dgm:t>
        <a:bodyPr/>
        <a:lstStyle/>
        <a:p>
          <a:r>
            <a:rPr lang="cs-CZ" dirty="0">
              <a:solidFill>
                <a:schemeClr val="tx1"/>
              </a:solidFill>
            </a:rPr>
            <a:t>Po udělení souhlasu Rady kraje OSKP informuje školu (ředitel + zodpovědný pracovník)</a:t>
          </a:r>
        </a:p>
      </dgm:t>
    </dgm:pt>
    <dgm:pt modelId="{850AB64E-975C-4C97-B8A1-ACD08A7C279D}" type="parTrans" cxnId="{C2C7E198-2B5B-412F-8CC0-B53D7ACD8A31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D078836C-85CE-4DB8-9189-06C52C4E721C}" type="sibTrans" cxnId="{C2C7E198-2B5B-412F-8CC0-B53D7ACD8A31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4A344302-9E95-4B59-85D8-093F886B91F7}">
      <dgm:prSet phldrT="[Text]"/>
      <dgm:spPr/>
      <dgm:t>
        <a:bodyPr/>
        <a:lstStyle/>
        <a:p>
          <a:r>
            <a:rPr lang="cs-CZ" dirty="0">
              <a:solidFill>
                <a:schemeClr val="tx1"/>
              </a:solidFill>
            </a:rPr>
            <a:t>Škola může podat žádost o dotaci</a:t>
          </a:r>
        </a:p>
      </dgm:t>
    </dgm:pt>
    <dgm:pt modelId="{03A69DA9-AF55-42CD-8036-D2CCCDC59832}" type="parTrans" cxnId="{064C61F0-2640-4370-ADCB-C80A357162A9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DCEB573F-043A-487D-B45B-C31B165EE521}" type="sibTrans" cxnId="{064C61F0-2640-4370-ADCB-C80A357162A9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A149280E-3E0C-4159-820B-B9452D78E724}">
      <dgm:prSet phldrT="[Text]"/>
      <dgm:spPr/>
      <dgm:t>
        <a:bodyPr/>
        <a:lstStyle/>
        <a:p>
          <a:r>
            <a:rPr lang="cs-CZ" dirty="0">
              <a:solidFill>
                <a:schemeClr val="tx1"/>
              </a:solidFill>
            </a:rPr>
            <a:t>V případě udělení dotace předá škola (zodpovědný pracovník) informaci na OSKP</a:t>
          </a:r>
        </a:p>
      </dgm:t>
    </dgm:pt>
    <dgm:pt modelId="{9075E7A1-2B3F-4407-A69A-25935C5AB3D2}" type="parTrans" cxnId="{942CF864-D24B-4143-BF96-92D69E28BE76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70A8B4A5-5FD3-454D-95DE-6719DD78A849}" type="sibTrans" cxnId="{942CF864-D24B-4143-BF96-92D69E28BE76}">
      <dgm:prSet/>
      <dgm:spPr/>
      <dgm:t>
        <a:bodyPr/>
        <a:lstStyle/>
        <a:p>
          <a:endParaRPr lang="cs-CZ">
            <a:solidFill>
              <a:schemeClr val="tx1"/>
            </a:solidFill>
          </a:endParaRPr>
        </a:p>
      </dgm:t>
    </dgm:pt>
    <dgm:pt modelId="{ABEEAC41-4996-4C3F-B214-326179B2B7CE}" type="pres">
      <dgm:prSet presAssocID="{BD99888F-8C22-43CF-B8BD-4A112C3850A8}" presName="CompostProcess" presStyleCnt="0">
        <dgm:presLayoutVars>
          <dgm:dir/>
          <dgm:resizeHandles val="exact"/>
        </dgm:presLayoutVars>
      </dgm:prSet>
      <dgm:spPr/>
    </dgm:pt>
    <dgm:pt modelId="{6AAFE59A-DC15-4908-AFEE-75515FD75F3C}" type="pres">
      <dgm:prSet presAssocID="{BD99888F-8C22-43CF-B8BD-4A112C3850A8}" presName="arrow" presStyleLbl="bgShp" presStyleIdx="0" presStyleCnt="1"/>
      <dgm:spPr/>
    </dgm:pt>
    <dgm:pt modelId="{D9E66E33-CD7C-4945-AA49-22CD15BB8415}" type="pres">
      <dgm:prSet presAssocID="{BD99888F-8C22-43CF-B8BD-4A112C3850A8}" presName="linearProcess" presStyleCnt="0"/>
      <dgm:spPr/>
    </dgm:pt>
    <dgm:pt modelId="{164222D5-FE7B-4013-97D9-F653329085F1}" type="pres">
      <dgm:prSet presAssocID="{A6125900-975F-44AB-AB97-FB6A7944A228}" presName="textNode" presStyleLbl="node1" presStyleIdx="0" presStyleCnt="8">
        <dgm:presLayoutVars>
          <dgm:bulletEnabled val="1"/>
        </dgm:presLayoutVars>
      </dgm:prSet>
      <dgm:spPr/>
    </dgm:pt>
    <dgm:pt modelId="{840991FF-2757-4105-8A59-219A7DBB37AB}" type="pres">
      <dgm:prSet presAssocID="{B03DFD55-4137-41F1-9F43-4C27153B065F}" presName="sibTrans" presStyleCnt="0"/>
      <dgm:spPr/>
    </dgm:pt>
    <dgm:pt modelId="{02960F75-CC39-46CD-B484-A4E9080A3038}" type="pres">
      <dgm:prSet presAssocID="{28104134-FC86-4A81-97C4-C8E99785BF66}" presName="textNode" presStyleLbl="node1" presStyleIdx="1" presStyleCnt="8">
        <dgm:presLayoutVars>
          <dgm:bulletEnabled val="1"/>
        </dgm:presLayoutVars>
      </dgm:prSet>
      <dgm:spPr/>
    </dgm:pt>
    <dgm:pt modelId="{C2702486-4AB9-4652-BA2F-5CAC6097E06D}" type="pres">
      <dgm:prSet presAssocID="{00676FD3-C031-4E7B-9E45-29D2035786A3}" presName="sibTrans" presStyleCnt="0"/>
      <dgm:spPr/>
    </dgm:pt>
    <dgm:pt modelId="{4A4F2CE4-B69D-4C23-919B-F37448FF6C00}" type="pres">
      <dgm:prSet presAssocID="{F89512B4-161D-44AE-BB2F-9E6085986347}" presName="textNode" presStyleLbl="node1" presStyleIdx="2" presStyleCnt="8">
        <dgm:presLayoutVars>
          <dgm:bulletEnabled val="1"/>
        </dgm:presLayoutVars>
      </dgm:prSet>
      <dgm:spPr/>
    </dgm:pt>
    <dgm:pt modelId="{92B6C828-CE88-4330-89B7-53645A3F5E18}" type="pres">
      <dgm:prSet presAssocID="{74836D11-B244-4CD4-BE04-426A04488968}" presName="sibTrans" presStyleCnt="0"/>
      <dgm:spPr/>
    </dgm:pt>
    <dgm:pt modelId="{094751CA-8ED0-4183-AFAC-62821C56C511}" type="pres">
      <dgm:prSet presAssocID="{5F3BAA8C-0CF7-4CA6-8690-FF70C03A37BF}" presName="textNode" presStyleLbl="node1" presStyleIdx="3" presStyleCnt="8">
        <dgm:presLayoutVars>
          <dgm:bulletEnabled val="1"/>
        </dgm:presLayoutVars>
      </dgm:prSet>
      <dgm:spPr/>
    </dgm:pt>
    <dgm:pt modelId="{CBA0AC83-CD80-4DCC-95C4-CE3BC71ABBD2}" type="pres">
      <dgm:prSet presAssocID="{F14BFD88-6147-4E1C-82D7-8E27486CB143}" presName="sibTrans" presStyleCnt="0"/>
      <dgm:spPr/>
    </dgm:pt>
    <dgm:pt modelId="{779B9302-ACCF-4F61-AE70-605F76CEDEBD}" type="pres">
      <dgm:prSet presAssocID="{E6523C27-31E5-4107-A3F5-1E2A809D9AB2}" presName="textNode" presStyleLbl="node1" presStyleIdx="4" presStyleCnt="8">
        <dgm:presLayoutVars>
          <dgm:bulletEnabled val="1"/>
        </dgm:presLayoutVars>
      </dgm:prSet>
      <dgm:spPr/>
    </dgm:pt>
    <dgm:pt modelId="{0CDA7907-F9D6-4BD4-8521-8E68379FA2AC}" type="pres">
      <dgm:prSet presAssocID="{88A388E6-AA8B-4974-B9F0-E9A2CB0DCA98}" presName="sibTrans" presStyleCnt="0"/>
      <dgm:spPr/>
    </dgm:pt>
    <dgm:pt modelId="{802C3DE3-667A-446A-A7FA-83E4167EC37E}" type="pres">
      <dgm:prSet presAssocID="{F8939DA6-5A99-4DDF-ACE9-57A522DD0E47}" presName="textNode" presStyleLbl="node1" presStyleIdx="5" presStyleCnt="8">
        <dgm:presLayoutVars>
          <dgm:bulletEnabled val="1"/>
        </dgm:presLayoutVars>
      </dgm:prSet>
      <dgm:spPr/>
    </dgm:pt>
    <dgm:pt modelId="{57894D95-7DE3-41FD-9618-8BB739DAF175}" type="pres">
      <dgm:prSet presAssocID="{D078836C-85CE-4DB8-9189-06C52C4E721C}" presName="sibTrans" presStyleCnt="0"/>
      <dgm:spPr/>
    </dgm:pt>
    <dgm:pt modelId="{5B1081B3-E9A2-47B3-AE58-D5241C306E25}" type="pres">
      <dgm:prSet presAssocID="{4A344302-9E95-4B59-85D8-093F886B91F7}" presName="textNode" presStyleLbl="node1" presStyleIdx="6" presStyleCnt="8">
        <dgm:presLayoutVars>
          <dgm:bulletEnabled val="1"/>
        </dgm:presLayoutVars>
      </dgm:prSet>
      <dgm:spPr/>
    </dgm:pt>
    <dgm:pt modelId="{71EB9CEC-2364-4B5D-8DFE-F249E1899458}" type="pres">
      <dgm:prSet presAssocID="{DCEB573F-043A-487D-B45B-C31B165EE521}" presName="sibTrans" presStyleCnt="0"/>
      <dgm:spPr/>
    </dgm:pt>
    <dgm:pt modelId="{390681A6-3F58-41DE-B260-A6A24B796B76}" type="pres">
      <dgm:prSet presAssocID="{A149280E-3E0C-4159-820B-B9452D78E724}" presName="textNode" presStyleLbl="node1" presStyleIdx="7" presStyleCnt="8">
        <dgm:presLayoutVars>
          <dgm:bulletEnabled val="1"/>
        </dgm:presLayoutVars>
      </dgm:prSet>
      <dgm:spPr/>
    </dgm:pt>
  </dgm:ptLst>
  <dgm:cxnLst>
    <dgm:cxn modelId="{2C3B130A-60F2-431C-9F2B-C8622C49751E}" srcId="{BD99888F-8C22-43CF-B8BD-4A112C3850A8}" destId="{F89512B4-161D-44AE-BB2F-9E6085986347}" srcOrd="2" destOrd="0" parTransId="{73257C5C-16BE-4379-8EA8-5DCD00A6E81E}" sibTransId="{74836D11-B244-4CD4-BE04-426A04488968}"/>
    <dgm:cxn modelId="{9F3EBF0A-BBF0-47D5-99A6-0E4FF59F31A8}" type="presOf" srcId="{E6523C27-31E5-4107-A3F5-1E2A809D9AB2}" destId="{779B9302-ACCF-4F61-AE70-605F76CEDEBD}" srcOrd="0" destOrd="0" presId="urn:microsoft.com/office/officeart/2005/8/layout/hProcess9"/>
    <dgm:cxn modelId="{5CDEAD2B-21F9-4117-B316-E386532E5715}" srcId="{BD99888F-8C22-43CF-B8BD-4A112C3850A8}" destId="{A6125900-975F-44AB-AB97-FB6A7944A228}" srcOrd="0" destOrd="0" parTransId="{ADB5D16A-2B33-490E-8061-A1649D11F7A8}" sibTransId="{B03DFD55-4137-41F1-9F43-4C27153B065F}"/>
    <dgm:cxn modelId="{E2944536-7C58-4E3F-B816-BD9A0533B9A5}" srcId="{BD99888F-8C22-43CF-B8BD-4A112C3850A8}" destId="{E6523C27-31E5-4107-A3F5-1E2A809D9AB2}" srcOrd="4" destOrd="0" parTransId="{16A2572F-DA27-4960-8816-D5CFEF37CF55}" sibTransId="{88A388E6-AA8B-4974-B9F0-E9A2CB0DCA98}"/>
    <dgm:cxn modelId="{74D96A60-84C4-4535-B186-180FC0F1EDCA}" type="presOf" srcId="{4A344302-9E95-4B59-85D8-093F886B91F7}" destId="{5B1081B3-E9A2-47B3-AE58-D5241C306E25}" srcOrd="0" destOrd="0" presId="urn:microsoft.com/office/officeart/2005/8/layout/hProcess9"/>
    <dgm:cxn modelId="{942CF864-D24B-4143-BF96-92D69E28BE76}" srcId="{BD99888F-8C22-43CF-B8BD-4A112C3850A8}" destId="{A149280E-3E0C-4159-820B-B9452D78E724}" srcOrd="7" destOrd="0" parTransId="{9075E7A1-2B3F-4407-A69A-25935C5AB3D2}" sibTransId="{70A8B4A5-5FD3-454D-95DE-6719DD78A849}"/>
    <dgm:cxn modelId="{6D401378-EE9C-4354-8503-503007F8AA23}" srcId="{BD99888F-8C22-43CF-B8BD-4A112C3850A8}" destId="{5F3BAA8C-0CF7-4CA6-8690-FF70C03A37BF}" srcOrd="3" destOrd="0" parTransId="{B2FE35B6-7EA0-40BD-AD6D-3DE5BAB2BB51}" sibTransId="{F14BFD88-6147-4E1C-82D7-8E27486CB143}"/>
    <dgm:cxn modelId="{997E3C85-9F11-41BD-BECB-1C5957959764}" type="presOf" srcId="{A6125900-975F-44AB-AB97-FB6A7944A228}" destId="{164222D5-FE7B-4013-97D9-F653329085F1}" srcOrd="0" destOrd="0" presId="urn:microsoft.com/office/officeart/2005/8/layout/hProcess9"/>
    <dgm:cxn modelId="{C2C7E198-2B5B-412F-8CC0-B53D7ACD8A31}" srcId="{BD99888F-8C22-43CF-B8BD-4A112C3850A8}" destId="{F8939DA6-5A99-4DDF-ACE9-57A522DD0E47}" srcOrd="5" destOrd="0" parTransId="{850AB64E-975C-4C97-B8A1-ACD08A7C279D}" sibTransId="{D078836C-85CE-4DB8-9189-06C52C4E721C}"/>
    <dgm:cxn modelId="{8BFB77B5-DCC4-41A0-B37E-0BCE37716F53}" srcId="{BD99888F-8C22-43CF-B8BD-4A112C3850A8}" destId="{28104134-FC86-4A81-97C4-C8E99785BF66}" srcOrd="1" destOrd="0" parTransId="{AB8C3202-759A-4A43-BCE0-8B02C28C96FF}" sibTransId="{00676FD3-C031-4E7B-9E45-29D2035786A3}"/>
    <dgm:cxn modelId="{2A5EABB9-E264-4A21-8BC3-51ABB579FF0D}" type="presOf" srcId="{A149280E-3E0C-4159-820B-B9452D78E724}" destId="{390681A6-3F58-41DE-B260-A6A24B796B76}" srcOrd="0" destOrd="0" presId="urn:microsoft.com/office/officeart/2005/8/layout/hProcess9"/>
    <dgm:cxn modelId="{4F6022C0-472B-4710-B473-DD510CE7642F}" type="presOf" srcId="{5F3BAA8C-0CF7-4CA6-8690-FF70C03A37BF}" destId="{094751CA-8ED0-4183-AFAC-62821C56C511}" srcOrd="0" destOrd="0" presId="urn:microsoft.com/office/officeart/2005/8/layout/hProcess9"/>
    <dgm:cxn modelId="{532E0BD1-E603-4907-868D-82E8C5449A22}" type="presOf" srcId="{28104134-FC86-4A81-97C4-C8E99785BF66}" destId="{02960F75-CC39-46CD-B484-A4E9080A3038}" srcOrd="0" destOrd="0" presId="urn:microsoft.com/office/officeart/2005/8/layout/hProcess9"/>
    <dgm:cxn modelId="{24EBDFDA-F3C1-41E5-AF63-069631DE83CC}" type="presOf" srcId="{F8939DA6-5A99-4DDF-ACE9-57A522DD0E47}" destId="{802C3DE3-667A-446A-A7FA-83E4167EC37E}" srcOrd="0" destOrd="0" presId="urn:microsoft.com/office/officeart/2005/8/layout/hProcess9"/>
    <dgm:cxn modelId="{BB8FF0DB-2AD7-4BB8-87C7-2CD04E306C1B}" type="presOf" srcId="{BD99888F-8C22-43CF-B8BD-4A112C3850A8}" destId="{ABEEAC41-4996-4C3F-B214-326179B2B7CE}" srcOrd="0" destOrd="0" presId="urn:microsoft.com/office/officeart/2005/8/layout/hProcess9"/>
    <dgm:cxn modelId="{064C61F0-2640-4370-ADCB-C80A357162A9}" srcId="{BD99888F-8C22-43CF-B8BD-4A112C3850A8}" destId="{4A344302-9E95-4B59-85D8-093F886B91F7}" srcOrd="6" destOrd="0" parTransId="{03A69DA9-AF55-42CD-8036-D2CCCDC59832}" sibTransId="{DCEB573F-043A-487D-B45B-C31B165EE521}"/>
    <dgm:cxn modelId="{E23329F9-66C3-4A9D-9B0E-874BAEE3FD2B}" type="presOf" srcId="{F89512B4-161D-44AE-BB2F-9E6085986347}" destId="{4A4F2CE4-B69D-4C23-919B-F37448FF6C00}" srcOrd="0" destOrd="0" presId="urn:microsoft.com/office/officeart/2005/8/layout/hProcess9"/>
    <dgm:cxn modelId="{E7F0326A-BC82-4F46-A624-52AA7B1E551E}" type="presParOf" srcId="{ABEEAC41-4996-4C3F-B214-326179B2B7CE}" destId="{6AAFE59A-DC15-4908-AFEE-75515FD75F3C}" srcOrd="0" destOrd="0" presId="urn:microsoft.com/office/officeart/2005/8/layout/hProcess9"/>
    <dgm:cxn modelId="{5C7D81EF-DC4F-4319-A5E0-4BBC5C989829}" type="presParOf" srcId="{ABEEAC41-4996-4C3F-B214-326179B2B7CE}" destId="{D9E66E33-CD7C-4945-AA49-22CD15BB8415}" srcOrd="1" destOrd="0" presId="urn:microsoft.com/office/officeart/2005/8/layout/hProcess9"/>
    <dgm:cxn modelId="{9F4C9C7D-E665-4ECB-8817-A64F60B18734}" type="presParOf" srcId="{D9E66E33-CD7C-4945-AA49-22CD15BB8415}" destId="{164222D5-FE7B-4013-97D9-F653329085F1}" srcOrd="0" destOrd="0" presId="urn:microsoft.com/office/officeart/2005/8/layout/hProcess9"/>
    <dgm:cxn modelId="{108F8605-7ABA-4051-8060-6DBC06A78407}" type="presParOf" srcId="{D9E66E33-CD7C-4945-AA49-22CD15BB8415}" destId="{840991FF-2757-4105-8A59-219A7DBB37AB}" srcOrd="1" destOrd="0" presId="urn:microsoft.com/office/officeart/2005/8/layout/hProcess9"/>
    <dgm:cxn modelId="{66B103C9-FE84-4B87-99F4-7B83905D920E}" type="presParOf" srcId="{D9E66E33-CD7C-4945-AA49-22CD15BB8415}" destId="{02960F75-CC39-46CD-B484-A4E9080A3038}" srcOrd="2" destOrd="0" presId="urn:microsoft.com/office/officeart/2005/8/layout/hProcess9"/>
    <dgm:cxn modelId="{A69670F4-7E07-48B6-BB36-F3AE41AA3DDC}" type="presParOf" srcId="{D9E66E33-CD7C-4945-AA49-22CD15BB8415}" destId="{C2702486-4AB9-4652-BA2F-5CAC6097E06D}" srcOrd="3" destOrd="0" presId="urn:microsoft.com/office/officeart/2005/8/layout/hProcess9"/>
    <dgm:cxn modelId="{17428DED-06A4-426A-B26F-B73204214546}" type="presParOf" srcId="{D9E66E33-CD7C-4945-AA49-22CD15BB8415}" destId="{4A4F2CE4-B69D-4C23-919B-F37448FF6C00}" srcOrd="4" destOrd="0" presId="urn:microsoft.com/office/officeart/2005/8/layout/hProcess9"/>
    <dgm:cxn modelId="{9A61B973-A403-487B-A17B-C3F1ED1D87ED}" type="presParOf" srcId="{D9E66E33-CD7C-4945-AA49-22CD15BB8415}" destId="{92B6C828-CE88-4330-89B7-53645A3F5E18}" srcOrd="5" destOrd="0" presId="urn:microsoft.com/office/officeart/2005/8/layout/hProcess9"/>
    <dgm:cxn modelId="{4ADBB347-8123-4E42-8FF8-73496C4256FF}" type="presParOf" srcId="{D9E66E33-CD7C-4945-AA49-22CD15BB8415}" destId="{094751CA-8ED0-4183-AFAC-62821C56C511}" srcOrd="6" destOrd="0" presId="urn:microsoft.com/office/officeart/2005/8/layout/hProcess9"/>
    <dgm:cxn modelId="{3FA9B78A-8ADF-4385-BCE3-12DB7F0E6392}" type="presParOf" srcId="{D9E66E33-CD7C-4945-AA49-22CD15BB8415}" destId="{CBA0AC83-CD80-4DCC-95C4-CE3BC71ABBD2}" srcOrd="7" destOrd="0" presId="urn:microsoft.com/office/officeart/2005/8/layout/hProcess9"/>
    <dgm:cxn modelId="{F208AEA1-2CAF-4AA9-8D8E-22F2AD28CE98}" type="presParOf" srcId="{D9E66E33-CD7C-4945-AA49-22CD15BB8415}" destId="{779B9302-ACCF-4F61-AE70-605F76CEDEBD}" srcOrd="8" destOrd="0" presId="urn:microsoft.com/office/officeart/2005/8/layout/hProcess9"/>
    <dgm:cxn modelId="{08FEBE60-979A-4E6E-BBFE-2378095498AF}" type="presParOf" srcId="{D9E66E33-CD7C-4945-AA49-22CD15BB8415}" destId="{0CDA7907-F9D6-4BD4-8521-8E68379FA2AC}" srcOrd="9" destOrd="0" presId="urn:microsoft.com/office/officeart/2005/8/layout/hProcess9"/>
    <dgm:cxn modelId="{FD496F5E-EDE7-4F4B-A9D4-AC7F0529215C}" type="presParOf" srcId="{D9E66E33-CD7C-4945-AA49-22CD15BB8415}" destId="{802C3DE3-667A-446A-A7FA-83E4167EC37E}" srcOrd="10" destOrd="0" presId="urn:microsoft.com/office/officeart/2005/8/layout/hProcess9"/>
    <dgm:cxn modelId="{96D09CB0-9181-4954-BF96-462CEF73C320}" type="presParOf" srcId="{D9E66E33-CD7C-4945-AA49-22CD15BB8415}" destId="{57894D95-7DE3-41FD-9618-8BB739DAF175}" srcOrd="11" destOrd="0" presId="urn:microsoft.com/office/officeart/2005/8/layout/hProcess9"/>
    <dgm:cxn modelId="{D54F68D4-0DE5-49A0-9D32-DC490FB23F85}" type="presParOf" srcId="{D9E66E33-CD7C-4945-AA49-22CD15BB8415}" destId="{5B1081B3-E9A2-47B3-AE58-D5241C306E25}" srcOrd="12" destOrd="0" presId="urn:microsoft.com/office/officeart/2005/8/layout/hProcess9"/>
    <dgm:cxn modelId="{FC86B05E-8D32-471D-B63F-0C470CD08BD4}" type="presParOf" srcId="{D9E66E33-CD7C-4945-AA49-22CD15BB8415}" destId="{71EB9CEC-2364-4B5D-8DFE-F249E1899458}" srcOrd="13" destOrd="0" presId="urn:microsoft.com/office/officeart/2005/8/layout/hProcess9"/>
    <dgm:cxn modelId="{FCB30F5D-C791-45EC-B2A7-FE714E2B8E3D}" type="presParOf" srcId="{D9E66E33-CD7C-4945-AA49-22CD15BB8415}" destId="{390681A6-3F58-41DE-B260-A6A24B796B76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AFE59A-DC15-4908-AFEE-75515FD75F3C}">
      <dsp:nvSpPr>
        <dsp:cNvPr id="0" name=""/>
        <dsp:cNvSpPr/>
      </dsp:nvSpPr>
      <dsp:spPr>
        <a:xfrm>
          <a:off x="565627" y="0"/>
          <a:ext cx="6410446" cy="2341937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4222D5-FE7B-4013-97D9-F653329085F1}">
      <dsp:nvSpPr>
        <dsp:cNvPr id="0" name=""/>
        <dsp:cNvSpPr/>
      </dsp:nvSpPr>
      <dsp:spPr>
        <a:xfrm>
          <a:off x="299" y="702581"/>
          <a:ext cx="903126" cy="9367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</a:rPr>
            <a:t>Škola chce podat žádost</a:t>
          </a:r>
        </a:p>
      </dsp:txBody>
      <dsp:txXfrm>
        <a:off x="44386" y="746668"/>
        <a:ext cx="814952" cy="848600"/>
      </dsp:txXfrm>
    </dsp:sp>
    <dsp:sp modelId="{02960F75-CC39-46CD-B484-A4E9080A3038}">
      <dsp:nvSpPr>
        <dsp:cNvPr id="0" name=""/>
        <dsp:cNvSpPr/>
      </dsp:nvSpPr>
      <dsp:spPr>
        <a:xfrm>
          <a:off x="948581" y="702581"/>
          <a:ext cx="903126" cy="9367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</a:rPr>
            <a:t>Škola předá informaci na OSKP</a:t>
          </a:r>
        </a:p>
      </dsp:txBody>
      <dsp:txXfrm>
        <a:off x="992668" y="746668"/>
        <a:ext cx="814952" cy="848600"/>
      </dsp:txXfrm>
    </dsp:sp>
    <dsp:sp modelId="{4A4F2CE4-B69D-4C23-919B-F37448FF6C00}">
      <dsp:nvSpPr>
        <dsp:cNvPr id="0" name=""/>
        <dsp:cNvSpPr/>
      </dsp:nvSpPr>
      <dsp:spPr>
        <a:xfrm>
          <a:off x="1896864" y="702581"/>
          <a:ext cx="903126" cy="9367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</a:rPr>
            <a:t>OSKP zašle zodpovědnému pracovníkovi školy formulář k vyplnění</a:t>
          </a:r>
        </a:p>
      </dsp:txBody>
      <dsp:txXfrm>
        <a:off x="1940951" y="746668"/>
        <a:ext cx="814952" cy="848600"/>
      </dsp:txXfrm>
    </dsp:sp>
    <dsp:sp modelId="{094751CA-8ED0-4183-AFAC-62821C56C511}">
      <dsp:nvSpPr>
        <dsp:cNvPr id="0" name=""/>
        <dsp:cNvSpPr/>
      </dsp:nvSpPr>
      <dsp:spPr>
        <a:xfrm>
          <a:off x="2845146" y="702581"/>
          <a:ext cx="903126" cy="9367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</a:rPr>
            <a:t>Škola (zodpovědný pracovník) zašle vyplněný formulář zpět na OSKP</a:t>
          </a:r>
        </a:p>
      </dsp:txBody>
      <dsp:txXfrm>
        <a:off x="2889233" y="746668"/>
        <a:ext cx="814952" cy="848600"/>
      </dsp:txXfrm>
    </dsp:sp>
    <dsp:sp modelId="{779B9302-ACCF-4F61-AE70-605F76CEDEBD}">
      <dsp:nvSpPr>
        <dsp:cNvPr id="0" name=""/>
        <dsp:cNvSpPr/>
      </dsp:nvSpPr>
      <dsp:spPr>
        <a:xfrm>
          <a:off x="3793429" y="702581"/>
          <a:ext cx="903126" cy="93677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</a:rPr>
            <a:t>OSKP zpracuje bod k projednání Radou kraje</a:t>
          </a:r>
        </a:p>
      </dsp:txBody>
      <dsp:txXfrm>
        <a:off x="3837516" y="746668"/>
        <a:ext cx="814952" cy="848600"/>
      </dsp:txXfrm>
    </dsp:sp>
    <dsp:sp modelId="{802C3DE3-667A-446A-A7FA-83E4167EC37E}">
      <dsp:nvSpPr>
        <dsp:cNvPr id="0" name=""/>
        <dsp:cNvSpPr/>
      </dsp:nvSpPr>
      <dsp:spPr>
        <a:xfrm>
          <a:off x="4741711" y="702581"/>
          <a:ext cx="903126" cy="9367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</a:rPr>
            <a:t>Po udělení souhlasu Rady kraje OSKP informuje školu (ředitel + zodpovědný pracovník)</a:t>
          </a:r>
        </a:p>
      </dsp:txBody>
      <dsp:txXfrm>
        <a:off x="4785798" y="746668"/>
        <a:ext cx="814952" cy="848600"/>
      </dsp:txXfrm>
    </dsp:sp>
    <dsp:sp modelId="{5B1081B3-E9A2-47B3-AE58-D5241C306E25}">
      <dsp:nvSpPr>
        <dsp:cNvPr id="0" name=""/>
        <dsp:cNvSpPr/>
      </dsp:nvSpPr>
      <dsp:spPr>
        <a:xfrm>
          <a:off x="5689994" y="702581"/>
          <a:ext cx="903126" cy="9367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</a:rPr>
            <a:t>Škola může podat žádost o dotaci</a:t>
          </a:r>
        </a:p>
      </dsp:txBody>
      <dsp:txXfrm>
        <a:off x="5734081" y="746668"/>
        <a:ext cx="814952" cy="848600"/>
      </dsp:txXfrm>
    </dsp:sp>
    <dsp:sp modelId="{390681A6-3F58-41DE-B260-A6A24B796B76}">
      <dsp:nvSpPr>
        <dsp:cNvPr id="0" name=""/>
        <dsp:cNvSpPr/>
      </dsp:nvSpPr>
      <dsp:spPr>
        <a:xfrm>
          <a:off x="6638276" y="702581"/>
          <a:ext cx="903126" cy="9367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</a:rPr>
            <a:t>V případě udělení dotace předá škola (zodpovědný pracovník) informaci na OSKP</a:t>
          </a:r>
        </a:p>
      </dsp:txBody>
      <dsp:txXfrm>
        <a:off x="6682363" y="746668"/>
        <a:ext cx="814952" cy="848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05.04.2024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magdalena.zabranska@kraj-lbc.cz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dagmar.kasalova@kraj-lbc.cz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jaroslava.maderova@kraj-lbc.cz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15123"/>
            <a:ext cx="7772400" cy="1996560"/>
          </a:xfrm>
        </p:spPr>
        <p:txBody>
          <a:bodyPr/>
          <a:lstStyle/>
          <a:p>
            <a:r>
              <a:rPr lang="cs-CZ" dirty="0"/>
              <a:t>Oddělení strategií, koncepcí a projektů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A43BBFD-5277-7158-CB0C-080721C61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2233" y="4583550"/>
            <a:ext cx="6858000" cy="1655762"/>
          </a:xfrm>
        </p:spPr>
        <p:txBody>
          <a:bodyPr>
            <a:normAutofit/>
          </a:bodyPr>
          <a:lstStyle/>
          <a:p>
            <a:pPr algn="r"/>
            <a:r>
              <a:rPr lang="cs-CZ" b="1" dirty="0"/>
              <a:t>Mgr. Dagmar Kasalová</a:t>
            </a:r>
          </a:p>
          <a:p>
            <a:pPr algn="r"/>
            <a:r>
              <a:rPr lang="cs-CZ" sz="1600" dirty="0"/>
              <a:t>Krajský úřad Libereckého kraj</a:t>
            </a:r>
          </a:p>
          <a:p>
            <a:pPr algn="r"/>
            <a:r>
              <a:rPr lang="cs-CZ" sz="1600" dirty="0"/>
              <a:t>odbor školství, mládeže, tělovýchovy a sportu</a:t>
            </a:r>
          </a:p>
          <a:p>
            <a:pPr algn="r"/>
            <a:r>
              <a:rPr lang="cs-CZ" sz="1600" dirty="0">
                <a:hlinkClick r:id="rId2"/>
              </a:rPr>
              <a:t>dagmar.kasalova@kraj-lbc.cz</a:t>
            </a:r>
            <a:r>
              <a:rPr lang="cs-CZ" sz="1600" dirty="0"/>
              <a:t>; 485 226 142</a:t>
            </a:r>
          </a:p>
        </p:txBody>
      </p:sp>
      <p:pic>
        <p:nvPicPr>
          <p:cNvPr id="5" name="Obrázek 4" descr="Obsah obrázku bílá tabule&#10;&#10;Popis byl vytvořen automaticky">
            <a:extLst>
              <a:ext uri="{FF2B5EF4-FFF2-40B4-BE49-F238E27FC236}">
                <a16:creationId xmlns:a16="http://schemas.microsoft.com/office/drawing/2014/main" id="{65143344-A86A-85CA-78C2-CD90E6C1043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717" y="2542777"/>
            <a:ext cx="5360565" cy="177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07B16FE-93EE-4373-1F31-5A5D0CEA5612}"/>
              </a:ext>
            </a:extLst>
          </p:cNvPr>
          <p:cNvSpPr txBox="1"/>
          <p:nvPr/>
        </p:nvSpPr>
        <p:spPr>
          <a:xfrm>
            <a:off x="478565" y="367470"/>
            <a:ext cx="7793764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i="0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KA 2.2. prevence předčasných odchodů ze vzdělávání a </a:t>
            </a:r>
          </a:p>
          <a:p>
            <a:r>
              <a:rPr lang="cs-CZ" sz="2400" b="1" i="0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KA 2.12 Implementace dalších aktivit naplánovaných v DZ kraje</a:t>
            </a:r>
          </a:p>
          <a:p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Cílem aktivit je nastavit zdravé klima ve třídě, podpora duševního zdraví, </a:t>
            </a:r>
            <a:r>
              <a:rPr lang="cs-CZ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vytváření systému bezpečné komunikace žák-škola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a předejít případným odchodům ze vzdělávání. </a:t>
            </a:r>
          </a:p>
          <a:p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Jedná se o </a:t>
            </a:r>
            <a:r>
              <a:rPr lang="cs-CZ" sz="20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minimálně dvě aktivity </a:t>
            </a:r>
            <a:r>
              <a:rPr lang="cs-CZ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studentů prvního ročníku - třídy během školního roku. Aktivita bude realizována </a:t>
            </a:r>
            <a:r>
              <a:rPr lang="cs-CZ" sz="20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ve školních letech 2025/2026, 2026/2027 a 2027/2028</a:t>
            </a:r>
            <a:r>
              <a:rPr lang="cs-CZ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</a:t>
            </a:r>
          </a:p>
          <a:p>
            <a:endParaRPr lang="cs-CZ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 prvním pololetí proběhne harmonizační setkání/pobyt třídy.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 druhém pololetí proběhne druhé setkání třídy. </a:t>
            </a:r>
          </a:p>
          <a:p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 konci školního roku bude vypracován </a:t>
            </a:r>
            <a:r>
              <a:rPr lang="cs-CZ" b="0" i="0" kern="0" dirty="0">
                <a:solidFill>
                  <a:srgbClr val="000000"/>
                </a:solidFill>
                <a:latin typeface="Aptos" panose="020B0004020202020204" pitchFamily="34" charset="0"/>
              </a:rPr>
              <a:t>v</a:t>
            </a:r>
            <a:r>
              <a:rPr lang="cs-CZ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ýstup za třídu, statistické vyhodnocení roční aktivity. 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8773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55DF323-CF7F-5E62-78FB-C3E3783FCE71}"/>
              </a:ext>
            </a:extLst>
          </p:cNvPr>
          <p:cNvSpPr txBox="1"/>
          <p:nvPr/>
        </p:nvSpPr>
        <p:spPr>
          <a:xfrm>
            <a:off x="478172" y="377505"/>
            <a:ext cx="8414157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Finanční podpora aktivity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bude paušálně na školní rok - třídu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výše příspěvku bude </a:t>
            </a:r>
            <a:r>
              <a:rPr lang="cs-CZ" sz="2400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podle délky harmonizačního setkání/pobytu v 1. pololetí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800" kern="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cs-CZ" sz="2400" b="1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Harmonizační setkání/pobyt </a:t>
            </a:r>
          </a:p>
          <a:p>
            <a:r>
              <a:rPr lang="cs-CZ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0 nocí  	50.000 Kč/třídu</a:t>
            </a:r>
          </a:p>
          <a:p>
            <a:r>
              <a:rPr lang="cs-CZ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1 noc   	70.000 Kč/třídu</a:t>
            </a:r>
          </a:p>
          <a:p>
            <a:r>
              <a:rPr lang="cs-CZ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2 noci   	85.000 Kč/ třídu</a:t>
            </a:r>
          </a:p>
          <a:p>
            <a:endParaRPr lang="cs-CZ" sz="1800" kern="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cs-CZ" sz="2400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Z příspěvku </a:t>
            </a:r>
            <a:r>
              <a:rPr lang="cs-CZ" sz="2400" b="1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bude hrazeno </a:t>
            </a:r>
            <a:r>
              <a:rPr lang="cs-CZ" sz="2400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během školního roku</a:t>
            </a:r>
          </a:p>
          <a:p>
            <a:pPr marL="342900" indent="-342900">
              <a:buFont typeface="+mj-lt"/>
              <a:buAutoNum type="arabicPeriod"/>
            </a:pPr>
            <a:r>
              <a:rPr lang="cs-CZ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Lektor, kouč, psycholog, společnost která bude zajišťovat intervenci pro třídu (Maják, </a:t>
            </a:r>
            <a:r>
              <a:rPr lang="cs-CZ" kern="0" dirty="0" err="1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Advaita</a:t>
            </a:r>
            <a:r>
              <a:rPr lang="cs-CZ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, </a:t>
            </a:r>
            <a:r>
              <a:rPr lang="cs-CZ" kern="0" dirty="0" err="1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Adra</a:t>
            </a:r>
            <a:r>
              <a:rPr lang="cs-CZ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…). </a:t>
            </a:r>
          </a:p>
          <a:p>
            <a:r>
              <a:rPr lang="cs-CZ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      Dle potřeby třídy a již nastavené spolupráce školy. </a:t>
            </a:r>
          </a:p>
          <a:p>
            <a:pPr marL="342900" indent="-342900">
              <a:buFont typeface="+mj-lt"/>
              <a:buAutoNum type="arabicPeriod"/>
            </a:pPr>
            <a:r>
              <a:rPr lang="cs-CZ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Strava a ubytování, ceny nesmí překročit limity v  Seznamu obvyklých  cen .</a:t>
            </a:r>
          </a:p>
          <a:p>
            <a:pPr marL="342900" indent="-342900">
              <a:buFont typeface="+mj-lt"/>
              <a:buAutoNum type="arabicPeriod"/>
            </a:pPr>
            <a:r>
              <a:rPr lang="cs-CZ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Doprava MHD, vlak. Ekologicky šetrná doprava. </a:t>
            </a:r>
          </a:p>
        </p:txBody>
      </p:sp>
    </p:spTree>
    <p:extLst>
      <p:ext uri="{BB962C8B-B14F-4D97-AF65-F5344CB8AC3E}">
        <p14:creationId xmlns:p14="http://schemas.microsoft.com/office/powerpoint/2010/main" val="2378163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2972">
            <a:extLst>
              <a:ext uri="{FF2B5EF4-FFF2-40B4-BE49-F238E27FC236}">
                <a16:creationId xmlns:a16="http://schemas.microsoft.com/office/drawing/2014/main" id="{BB6C6653-F7F3-4343-7DEB-998522D49C31}"/>
              </a:ext>
            </a:extLst>
          </p:cNvPr>
          <p:cNvPicPr/>
          <p:nvPr/>
        </p:nvPicPr>
        <p:blipFill rotWithShape="1">
          <a:blip r:embed="rId2"/>
          <a:srcRect l="-3608" t="-1594" b="8694"/>
          <a:stretch/>
        </p:blipFill>
        <p:spPr>
          <a:xfrm>
            <a:off x="828942" y="504202"/>
            <a:ext cx="6887910" cy="542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111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9F8BC6A5-750C-51E2-FE1D-B432500734B3}"/>
              </a:ext>
            </a:extLst>
          </p:cNvPr>
          <p:cNvSpPr txBox="1"/>
          <p:nvPr/>
        </p:nvSpPr>
        <p:spPr>
          <a:xfrm>
            <a:off x="478172" y="623843"/>
            <a:ext cx="8531603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Každá škola si sama nastaví čerpání paušálu na jednu třídu.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Podmínkou čerpání je vyslání alespoň 1 pedagoga na školení k budování pozitivního klimatu třídy/školy ročně.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Na konci školního roku bude vyúčtován celý příspěvek na třídu, v tabulce SD1.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Dokládáme řídícímu orgánu faktury na</a:t>
            </a:r>
            <a:r>
              <a:rPr lang="cs-CZ" sz="2400" b="1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 20 tis. Kč. </a:t>
            </a:r>
            <a:endParaRPr lang="cs-CZ" sz="2400" b="1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Náklady na aktivitu mohou být i vyšší než přidělený paušál.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 případě financování i ze strany </a:t>
            </a:r>
            <a:r>
              <a:rPr lang="cs-CZ" sz="24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žáků </a:t>
            </a: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školy je nutné si dát pozor na dvojí financování a řádně označit zdroje financování v dokladech.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Aktivita má podpořit zapojení se všech žáků třídy a nastavit tak rovnocenné příležitosti pro všechny. </a:t>
            </a:r>
            <a:endParaRPr lang="cs-CZ" sz="2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7279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/>
              <a:t>Zvyšování bezpečnosti škol se zaměřením na měkké cíle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8903"/>
            <a:ext cx="7886700" cy="346782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u="sng" dirty="0"/>
              <a:t>Co již proběhlo:</a:t>
            </a:r>
          </a:p>
          <a:p>
            <a:r>
              <a:rPr lang="cs-CZ" dirty="0"/>
              <a:t>dotazník </a:t>
            </a:r>
          </a:p>
          <a:p>
            <a:pPr lvl="1"/>
            <a:r>
              <a:rPr lang="cs-CZ" dirty="0"/>
              <a:t>odkaz na orientační výsledky dotazníku zašleme</a:t>
            </a:r>
          </a:p>
          <a:p>
            <a:pPr>
              <a:spcAft>
                <a:spcPts val="600"/>
              </a:spcAft>
            </a:pPr>
            <a:r>
              <a:rPr lang="cs-CZ" dirty="0"/>
              <a:t>RK schválila pro rok 2024 prostředky na zvyšování bezpečnosti škol: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lphaLcParenR"/>
            </a:pPr>
            <a:r>
              <a:rPr lang="cs-CZ" dirty="0"/>
              <a:t>dotační program pro školy nezřizované LK (5 mil. Kč)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lphaLcParenR"/>
            </a:pPr>
            <a:r>
              <a:rPr lang="cs-CZ" dirty="0"/>
              <a:t>pro školy zřizované LK (2 mil. Kč) – upřednostnění škol, které se nemohly zapojit do programů z dotací MV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7504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47A382-3C11-D18B-EA14-ED632E7F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08665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Rok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8C6180-8860-556E-FE88-692D87381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06008"/>
            <a:ext cx="7886700" cy="4760844"/>
          </a:xfrm>
        </p:spPr>
        <p:txBody>
          <a:bodyPr>
            <a:normAutofit/>
          </a:bodyPr>
          <a:lstStyle/>
          <a:p>
            <a:r>
              <a:rPr lang="cs-CZ" sz="2400" dirty="0"/>
              <a:t>vytvoření společné šablony bezpečnostního plánu v prostředí školy</a:t>
            </a:r>
          </a:p>
          <a:p>
            <a:r>
              <a:rPr lang="cs-CZ" sz="2400" dirty="0"/>
              <a:t>bezpečnostní plány na konkrétní podmínky a budovy škol</a:t>
            </a:r>
          </a:p>
          <a:p>
            <a:r>
              <a:rPr lang="cs-CZ" sz="2400" dirty="0"/>
              <a:t>revize zastaralých bezpečnostních plánů</a:t>
            </a:r>
          </a:p>
          <a:p>
            <a:r>
              <a:rPr lang="cs-CZ" sz="2400" dirty="0"/>
              <a:t>vzdělávání a cvičení pro zaměstnance ve školách</a:t>
            </a:r>
          </a:p>
          <a:p>
            <a:pPr lvl="1"/>
            <a:r>
              <a:rPr lang="cs-CZ" sz="1600" dirty="0"/>
              <a:t>komunikační dovednosti k odvrácení útoku </a:t>
            </a:r>
          </a:p>
          <a:p>
            <a:pPr lvl="1"/>
            <a:r>
              <a:rPr lang="cs-CZ" sz="1600" dirty="0"/>
              <a:t>pravidla strategie „USB“, včetně figurantů pro simulaci ozbrojeného útočníka</a:t>
            </a:r>
          </a:p>
          <a:p>
            <a:r>
              <a:rPr lang="cs-CZ" sz="2400" dirty="0"/>
              <a:t>semináře</a:t>
            </a:r>
          </a:p>
          <a:p>
            <a:pPr lvl="1"/>
            <a:r>
              <a:rPr lang="cs-CZ" sz="1600" dirty="0"/>
              <a:t>základní informace </a:t>
            </a:r>
          </a:p>
          <a:p>
            <a:pPr lvl="1"/>
            <a:r>
              <a:rPr lang="cs-CZ" sz="1600" dirty="0"/>
              <a:t>bezpečnostní rizika</a:t>
            </a:r>
          </a:p>
          <a:p>
            <a:pPr lvl="1"/>
            <a:r>
              <a:rPr lang="cs-CZ" sz="1600" dirty="0"/>
              <a:t>strategie „USB“</a:t>
            </a:r>
          </a:p>
          <a:p>
            <a:pPr lvl="1"/>
            <a:r>
              <a:rPr lang="cs-CZ" sz="1600" dirty="0"/>
              <a:t>bezpečnost školních akcí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45044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F9013D-8D58-0EC2-A4F9-54C511923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17054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Harmonogram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86909C-DFB4-9ED3-7214-5BF30045E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0504"/>
            <a:ext cx="8280458" cy="4626459"/>
          </a:xfrm>
        </p:spPr>
        <p:txBody>
          <a:bodyPr>
            <a:normAutofit/>
          </a:bodyPr>
          <a:lstStyle/>
          <a:p>
            <a:r>
              <a:rPr lang="cs-CZ" sz="2400" b="1" dirty="0"/>
              <a:t>březen </a:t>
            </a:r>
            <a:r>
              <a:rPr lang="cs-CZ" sz="2400" dirty="0"/>
              <a:t>– podepsaná smlouva s firmou </a:t>
            </a:r>
            <a:r>
              <a:rPr lang="cs-CZ" sz="2400" dirty="0" err="1"/>
              <a:t>Doverville</a:t>
            </a:r>
            <a:r>
              <a:rPr lang="cs-CZ" sz="2400" dirty="0"/>
              <a:t> s.r.o.</a:t>
            </a:r>
          </a:p>
          <a:p>
            <a:r>
              <a:rPr lang="cs-CZ" sz="2400" b="1" dirty="0"/>
              <a:t>duben</a:t>
            </a:r>
            <a:r>
              <a:rPr lang="cs-CZ" sz="2400" dirty="0"/>
              <a:t> - sdělení požadavků ze škol</a:t>
            </a:r>
          </a:p>
          <a:p>
            <a:pPr lvl="1"/>
            <a:r>
              <a:rPr lang="cs-CZ" sz="2000" dirty="0"/>
              <a:t>konkrétní dotazy a požadavky na:</a:t>
            </a:r>
          </a:p>
          <a:p>
            <a:pPr lvl="2"/>
            <a:r>
              <a:rPr lang="cs-CZ" sz="1600" dirty="0">
                <a:hlinkClick r:id="rId2"/>
              </a:rPr>
              <a:t>magdalena.zabranska@kraj-lbc.cz</a:t>
            </a:r>
            <a:endParaRPr lang="cs-CZ" sz="1600" dirty="0"/>
          </a:p>
          <a:p>
            <a:pPr lvl="2"/>
            <a:r>
              <a:rPr lang="cs-CZ" sz="1600" dirty="0"/>
              <a:t>tel.: 485 226 474</a:t>
            </a:r>
          </a:p>
          <a:p>
            <a:r>
              <a:rPr lang="cs-CZ" sz="2400" b="1" dirty="0"/>
              <a:t>23. 5. 2024 </a:t>
            </a:r>
            <a:r>
              <a:rPr lang="cs-CZ" sz="2400" dirty="0"/>
              <a:t>- seminář (multimediální sál KÚ)</a:t>
            </a:r>
          </a:p>
          <a:p>
            <a:r>
              <a:rPr lang="cs-CZ" sz="2400" b="1" dirty="0"/>
              <a:t>následující roky</a:t>
            </a:r>
            <a:r>
              <a:rPr lang="cs-CZ" sz="2400" dirty="0"/>
              <a:t>:</a:t>
            </a:r>
          </a:p>
          <a:p>
            <a:pPr lvl="1"/>
            <a:r>
              <a:rPr lang="cs-CZ" sz="2000" dirty="0"/>
              <a:t>pokračování zejména ve vzdělávání a cvičení ve školách</a:t>
            </a:r>
          </a:p>
          <a:p>
            <a:pPr lvl="1"/>
            <a:r>
              <a:rPr lang="cs-CZ" sz="2000" dirty="0"/>
              <a:t>případně revize bezpečnostních plánů</a:t>
            </a:r>
          </a:p>
        </p:txBody>
      </p:sp>
    </p:spTree>
    <p:extLst>
      <p:ext uri="{BB962C8B-B14F-4D97-AF65-F5344CB8AC3E}">
        <p14:creationId xmlns:p14="http://schemas.microsoft.com/office/powerpoint/2010/main" val="2185065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26F415-3DF3-625C-B254-F0D704953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639" y="1870745"/>
            <a:ext cx="6473198" cy="1341104"/>
          </a:xfrm>
        </p:spPr>
        <p:txBody>
          <a:bodyPr/>
          <a:lstStyle/>
          <a:p>
            <a:r>
              <a:rPr lang="cs-CZ" dirty="0"/>
              <a:t>Děkuji za pozornost!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2566B5-47B8-6ED7-C257-941640DC31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cs-CZ" b="1" dirty="0"/>
              <a:t>Mgr. Dagmar Kasalová</a:t>
            </a:r>
          </a:p>
          <a:p>
            <a:pPr algn="r"/>
            <a:r>
              <a:rPr lang="cs-CZ" sz="2400" dirty="0"/>
              <a:t>Krajský úřad Libereckého kraj</a:t>
            </a:r>
          </a:p>
          <a:p>
            <a:pPr algn="r"/>
            <a:r>
              <a:rPr lang="cs-CZ" sz="2400" dirty="0"/>
              <a:t>odbor školství, mládeže, tělovýchovy a sportu</a:t>
            </a:r>
          </a:p>
          <a:p>
            <a:pPr algn="r"/>
            <a:r>
              <a:rPr lang="cs-CZ" sz="2400" dirty="0">
                <a:hlinkClick r:id="rId2"/>
              </a:rPr>
              <a:t>dagmar.kasalova@kraj-lbc.cz</a:t>
            </a:r>
            <a:r>
              <a:rPr lang="cs-CZ" sz="2400" dirty="0"/>
              <a:t>; 486 226 142</a:t>
            </a:r>
          </a:p>
          <a:p>
            <a:pPr algn="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Program Erasmus +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Projekty spolufinancované EU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Nový implementační projekt OŠMTS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Zvyšování bezpečnosti škol se zaměřením na měkké cíle</a:t>
            </a:r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669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Program Erasmus+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662730" y="2953630"/>
            <a:ext cx="82128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/>
              <a:t>Výzva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případě, že škola chce podat žádost do Výzvy 2025, požádat o souhlas Radu kraje nejpozději do poloviny ledna 2025 (e-mailem na </a:t>
            </a:r>
            <a:r>
              <a:rPr lang="cs-CZ" dirty="0">
                <a:hlinkClick r:id="rId2"/>
              </a:rPr>
              <a:t>dagmar.kasalova@kraj-lbc.cz</a:t>
            </a:r>
            <a:r>
              <a:rPr lang="cs-CZ" dirty="0"/>
              <a:t>)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pic>
        <p:nvPicPr>
          <p:cNvPr id="7" name="Obrázek 6" descr="Obsah obrázku text, klipart, snímek obrazovky">
            <a:extLst>
              <a:ext uri="{FF2B5EF4-FFF2-40B4-BE49-F238E27FC236}">
                <a16:creationId xmlns:a16="http://schemas.microsoft.com/office/drawing/2014/main" id="{3CCDC0EC-ABFF-E1E6-D3D9-783BBABF76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543" y="1087913"/>
            <a:ext cx="2441196" cy="1383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07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669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Projekty spolufinancované EU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887BC3-FF57-FB83-C81C-27510BDCF351}"/>
              </a:ext>
            </a:extLst>
          </p:cNvPr>
          <p:cNvSpPr txBox="1"/>
          <p:nvPr/>
        </p:nvSpPr>
        <p:spPr>
          <a:xfrm>
            <a:off x="629174" y="1300999"/>
            <a:ext cx="8212822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OP JAK</a:t>
            </a:r>
          </a:p>
          <a:p>
            <a:r>
              <a:rPr lang="cs-CZ" sz="2000" dirty="0"/>
              <a:t>Výzva č. 2 na šablony pro SŠ: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vyhlášení – září 2024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nové podmínky – 5% spoluúčast žadatele = změna ve způsobu podávání žádosti o dotaci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každá škola musí mít před podáním žádosti v systému ISKP21+ souhlas zřizovatele</a:t>
            </a:r>
          </a:p>
          <a:p>
            <a:pPr>
              <a:spcAft>
                <a:spcPts val="600"/>
              </a:spcAft>
            </a:pPr>
            <a:endParaRPr lang="cs-CZ" dirty="0"/>
          </a:p>
          <a:p>
            <a:pPr>
              <a:spcAft>
                <a:spcPts val="600"/>
              </a:spcAft>
            </a:pPr>
            <a:r>
              <a:rPr lang="cs-CZ" dirty="0"/>
              <a:t>Postup pro školy:</a:t>
            </a:r>
          </a:p>
          <a:p>
            <a:pPr>
              <a:spcAft>
                <a:spcPts val="600"/>
              </a:spcAft>
            </a:pPr>
            <a:endParaRPr lang="cs-CZ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1A9C78A-346D-07AB-2C10-7F3F061EC3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1540963"/>
              </p:ext>
            </p:extLst>
          </p:nvPr>
        </p:nvGraphicFramePr>
        <p:xfrm>
          <a:off x="628650" y="3691155"/>
          <a:ext cx="7541702" cy="2341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364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0898B-E32C-A40D-F16A-475635CFA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0669"/>
            <a:ext cx="8213346" cy="1200330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Nový implementační projekt OŠMTS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DCC0C085-5EC2-8DD6-8C18-E34FA9BEFF50}"/>
              </a:ext>
            </a:extLst>
          </p:cNvPr>
          <p:cNvGrpSpPr/>
          <p:nvPr/>
        </p:nvGrpSpPr>
        <p:grpSpPr>
          <a:xfrm>
            <a:off x="629174" y="1343102"/>
            <a:ext cx="8212822" cy="3715919"/>
            <a:chOff x="629174" y="1343102"/>
            <a:chExt cx="8212822" cy="3715919"/>
          </a:xfrm>
        </p:grpSpPr>
        <p:sp>
          <p:nvSpPr>
            <p:cNvPr id="3" name="TextovéPole 2">
              <a:extLst>
                <a:ext uri="{FF2B5EF4-FFF2-40B4-BE49-F238E27FC236}">
                  <a16:creationId xmlns:a16="http://schemas.microsoft.com/office/drawing/2014/main" id="{32887BC3-FF57-FB83-C81C-27510BDCF351}"/>
                </a:ext>
              </a:extLst>
            </p:cNvPr>
            <p:cNvSpPr txBox="1"/>
            <p:nvPr/>
          </p:nvSpPr>
          <p:spPr>
            <a:xfrm>
              <a:off x="629174" y="1343102"/>
              <a:ext cx="8212822" cy="3231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cs-CZ" sz="2000" b="1" dirty="0"/>
                <a:t>Naplňování dlouhodobého záměru vzdělávaní v Libereckém kraji</a:t>
              </a: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cs-CZ" sz="18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ptos" panose="020B0004020202020204" pitchFamily="34" charset="0"/>
                </a:rPr>
                <a:t>plánovaná realizace: </a:t>
              </a:r>
              <a:r>
                <a:rPr lang="cs-CZ" sz="1800" b="1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ptos" panose="020B0004020202020204" pitchFamily="34" charset="0"/>
                </a:rPr>
                <a:t>1. 1. 2025 – 30. 6. 2028</a:t>
              </a: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cs-CZ" sz="18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ptos" panose="020B0004020202020204" pitchFamily="34" charset="0"/>
                </a:rPr>
                <a:t>určeno pro všechny SŠ a VOŠ z LK</a:t>
              </a: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cs-CZ" dirty="0">
                  <a:latin typeface="Aptos" panose="020B0004020202020204" pitchFamily="34" charset="0"/>
                  <a:ea typeface="Aptos" panose="020B0004020202020204" pitchFamily="34" charset="0"/>
                  <a:cs typeface="Aptos" panose="020B0004020202020204" pitchFamily="34" charset="0"/>
                </a:rPr>
                <a:t>z</a:t>
              </a:r>
              <a:r>
                <a:rPr lang="cs-CZ" sz="1800" dirty="0">
                  <a:latin typeface="Aptos" panose="020B0004020202020204" pitchFamily="34" charset="0"/>
                  <a:ea typeface="Aptos" panose="020B0004020202020204" pitchFamily="34" charset="0"/>
                  <a:cs typeface="Aptos" panose="020B0004020202020204" pitchFamily="34" charset="0"/>
                </a:rPr>
                <a:t>apojení možné </a:t>
              </a:r>
              <a:r>
                <a:rPr lang="cs-CZ" sz="18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ptos" panose="020B0004020202020204" pitchFamily="34" charset="0"/>
                </a:rPr>
                <a:t>formou </a:t>
              </a:r>
              <a:r>
                <a:rPr lang="cs-CZ" sz="1800" b="1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ptos" panose="020B0004020202020204" pitchFamily="34" charset="0"/>
                </a:rPr>
                <a:t>partnerství s</a:t>
              </a:r>
              <a:r>
                <a:rPr lang="cs-CZ" sz="1800" b="1" dirty="0">
                  <a:effectLst/>
                  <a:latin typeface="Arial" panose="020B0604020202020204" pitchFamily="34" charset="0"/>
                  <a:ea typeface="Aptos" panose="020B0004020202020204" pitchFamily="34" charset="0"/>
                </a:rPr>
                <a:t> </a:t>
              </a:r>
              <a:r>
                <a:rPr lang="cs-CZ" sz="1800" b="1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Aptos" panose="020B0004020202020204" pitchFamily="34" charset="0"/>
                </a:rPr>
                <a:t>finančním příspěvkem</a:t>
              </a: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cs-CZ" b="1" dirty="0">
                  <a:latin typeface="Aptos" panose="020B0004020202020204" pitchFamily="34" charset="0"/>
                  <a:ea typeface="Aptos" panose="020B0004020202020204" pitchFamily="34" charset="0"/>
                  <a:cs typeface="Aptos" panose="020B0004020202020204" pitchFamily="34" charset="0"/>
                </a:rPr>
                <a:t>klíčové aktivity</a:t>
              </a:r>
              <a:endParaRPr lang="cs-CZ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endParaRPr>
            </a:p>
            <a:p>
              <a:pPr marL="742950" lvl="1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cs-CZ" b="1" dirty="0">
                  <a:solidFill>
                    <a:schemeClr val="accent5">
                      <a:lumMod val="75000"/>
                    </a:schemeClr>
                  </a:solidFill>
                  <a:latin typeface="Calibri" panose="020F0502020204030204" pitchFamily="34" charset="0"/>
                </a:rPr>
                <a:t>KA 2.1 Kariérové poradenství</a:t>
              </a:r>
            </a:p>
            <a:p>
              <a:pPr marL="742950" lvl="1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endParaRPr lang="cs-CZ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endParaRPr>
            </a:p>
            <a:p>
              <a:pPr marL="742950" lvl="1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cs-CZ" b="1" i="0" dirty="0">
                  <a:solidFill>
                    <a:schemeClr val="accent5">
                      <a:lumMod val="75000"/>
                    </a:schemeClr>
                  </a:solidFill>
                  <a:effectLst/>
                  <a:latin typeface="Calibri" panose="020F0502020204030204" pitchFamily="34" charset="0"/>
                </a:rPr>
                <a:t>KA 2.2. Prevence předčasných odchodů ze vzdělávání a </a:t>
              </a:r>
            </a:p>
            <a:p>
              <a:pPr marL="742950" lvl="1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cs-CZ" b="1" i="0" dirty="0">
                  <a:solidFill>
                    <a:schemeClr val="accent5">
                      <a:lumMod val="75000"/>
                    </a:schemeClr>
                  </a:solidFill>
                  <a:effectLst/>
                  <a:latin typeface="Calibri" panose="020F0502020204030204" pitchFamily="34" charset="0"/>
                </a:rPr>
                <a:t>KA 2.12 Implementace dalších aktivit naplánovaných v DZ kraje</a:t>
              </a:r>
            </a:p>
          </p:txBody>
        </p:sp>
        <p:sp>
          <p:nvSpPr>
            <p:cNvPr id="5" name="Obdélník 4">
              <a:extLst>
                <a:ext uri="{FF2B5EF4-FFF2-40B4-BE49-F238E27FC236}">
                  <a16:creationId xmlns:a16="http://schemas.microsoft.com/office/drawing/2014/main" id="{D5F7BAB1-3A98-42D3-D02C-15FA17C9EF31}"/>
                </a:ext>
              </a:extLst>
            </p:cNvPr>
            <p:cNvSpPr/>
            <p:nvPr/>
          </p:nvSpPr>
          <p:spPr>
            <a:xfrm>
              <a:off x="1359016" y="3429000"/>
              <a:ext cx="4773336" cy="33855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cs-CZ" sz="1600" dirty="0"/>
                <a:t>Projektové dny na SŠ pro žáky ZŠ</a:t>
              </a:r>
            </a:p>
          </p:txBody>
        </p:sp>
        <p:sp>
          <p:nvSpPr>
            <p:cNvPr id="6" name="Obdélník 5">
              <a:extLst>
                <a:ext uri="{FF2B5EF4-FFF2-40B4-BE49-F238E27FC236}">
                  <a16:creationId xmlns:a16="http://schemas.microsoft.com/office/drawing/2014/main" id="{0A9640DE-729F-FE7D-FFFC-75074F9C5BA9}"/>
                </a:ext>
              </a:extLst>
            </p:cNvPr>
            <p:cNvSpPr/>
            <p:nvPr/>
          </p:nvSpPr>
          <p:spPr>
            <a:xfrm>
              <a:off x="1359016" y="4474246"/>
              <a:ext cx="6878971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cs-CZ" sz="1600" dirty="0"/>
                <a:t>Harmonizační pobyty se zaměřením na budování pozitivního klimatu ve třídách a </a:t>
              </a:r>
              <a:r>
                <a:rPr lang="cs-CZ" sz="1600" dirty="0" err="1"/>
                <a:t>wellbeing</a:t>
              </a:r>
              <a:r>
                <a:rPr lang="cs-CZ" sz="1600" dirty="0"/>
                <a:t> žáků</a:t>
              </a:r>
            </a:p>
          </p:txBody>
        </p:sp>
      </p:grpSp>
      <p:sp>
        <p:nvSpPr>
          <p:cNvPr id="9" name="TextovéPole 8">
            <a:extLst>
              <a:ext uri="{FF2B5EF4-FFF2-40B4-BE49-F238E27FC236}">
                <a16:creationId xmlns:a16="http://schemas.microsoft.com/office/drawing/2014/main" id="{55A8AF17-4A81-F024-E068-EFBC9D192D60}"/>
              </a:ext>
            </a:extLst>
          </p:cNvPr>
          <p:cNvSpPr txBox="1"/>
          <p:nvPr/>
        </p:nvSpPr>
        <p:spPr>
          <a:xfrm>
            <a:off x="628650" y="5322748"/>
            <a:ext cx="7919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Kontaktní osoba: </a:t>
            </a:r>
            <a:r>
              <a:rPr lang="cs-CZ" b="1" dirty="0"/>
              <a:t>Ing. Jaroslava Maderová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e-mail: </a:t>
            </a:r>
            <a:r>
              <a:rPr lang="cs-CZ" dirty="0">
                <a:hlinkClick r:id="rId2"/>
              </a:rPr>
              <a:t>jaroslava.maderova@kraj-lbc.cz</a:t>
            </a: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tel.: 485 226 720</a:t>
            </a:r>
          </a:p>
        </p:txBody>
      </p:sp>
    </p:spTree>
    <p:extLst>
      <p:ext uri="{BB962C8B-B14F-4D97-AF65-F5344CB8AC3E}">
        <p14:creationId xmlns:p14="http://schemas.microsoft.com/office/powerpoint/2010/main" val="4176079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AD36B4-E525-2560-418C-ACE5E935F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850" y="807578"/>
            <a:ext cx="7656496" cy="158097"/>
          </a:xfrm>
        </p:spPr>
        <p:txBody>
          <a:bodyPr>
            <a:normAutofit fontScale="90000"/>
          </a:bodyPr>
          <a:lstStyle/>
          <a:p>
            <a:r>
              <a:rPr lang="cs-CZ" sz="3100" b="1" i="0" dirty="0">
                <a:solidFill>
                  <a:schemeClr val="accent5">
                    <a:lumMod val="75000"/>
                  </a:schemeClr>
                </a:solidFill>
                <a:effectLst/>
                <a:latin typeface="WordVisi_MSFontService"/>
              </a:rPr>
              <a:t>KA 2.1 Kariérové poradenství</a:t>
            </a:r>
            <a:br>
              <a:rPr lang="cs-CZ" b="1" i="0" dirty="0">
                <a:solidFill>
                  <a:srgbClr val="000000"/>
                </a:solidFill>
                <a:effectLst/>
                <a:latin typeface="WordVisi_MSFontService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682C22-E87B-6090-974B-E5D2CD0C3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028" y="1034041"/>
            <a:ext cx="7763321" cy="5142922"/>
          </a:xfrm>
        </p:spPr>
        <p:txBody>
          <a:bodyPr>
            <a:normAutofit fontScale="92500"/>
          </a:bodyPr>
          <a:lstStyle/>
          <a:p>
            <a:r>
              <a:rPr lang="cs-CZ" sz="2400" dirty="0">
                <a:solidFill>
                  <a:srgbClr val="000000"/>
                </a:solidFill>
                <a:latin typeface="WordVisi_MSFontService"/>
              </a:rPr>
              <a:t>V rámci této aktivity budeme realizovat </a:t>
            </a:r>
            <a:r>
              <a:rPr lang="cs-CZ" sz="2400" b="1" dirty="0">
                <a:solidFill>
                  <a:srgbClr val="000000"/>
                </a:solidFill>
                <a:latin typeface="WordVisi_MSFontService"/>
              </a:rPr>
              <a:t>projektové dny na SŠ</a:t>
            </a:r>
          </a:p>
          <a:p>
            <a:r>
              <a:rPr lang="cs-CZ" sz="2400" dirty="0">
                <a:solidFill>
                  <a:srgbClr val="000000"/>
                </a:solidFill>
                <a:latin typeface="WordVisi_MSFontService"/>
              </a:rPr>
              <a:t>Každá škola může mít </a:t>
            </a:r>
            <a:r>
              <a:rPr lang="cs-CZ" sz="2400" b="1" dirty="0">
                <a:solidFill>
                  <a:srgbClr val="000000"/>
                </a:solidFill>
                <a:latin typeface="WordVisi_MSFontService"/>
              </a:rPr>
              <a:t>maximálně 14 projektových dnů po celou realizaci projektu. </a:t>
            </a:r>
            <a:endParaRPr lang="cs-CZ" sz="2400" dirty="0"/>
          </a:p>
          <a:p>
            <a:r>
              <a:rPr lang="cs-CZ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Finanční příspěvek</a:t>
            </a: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v</a:t>
            </a:r>
            <a:r>
              <a:rPr lang="cs-CZ" sz="2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 </a:t>
            </a: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projektu bude určen </a:t>
            </a:r>
            <a:r>
              <a:rPr lang="cs-CZ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na potřebný materiál </a:t>
            </a:r>
            <a:r>
              <a:rPr lang="cs-CZ" sz="2400" b="1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 </a:t>
            </a:r>
            <a:r>
              <a:rPr lang="cs-CZ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vybavení </a:t>
            </a: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pro realizaci projektových dnů.</a:t>
            </a:r>
          </a:p>
          <a:p>
            <a:r>
              <a:rPr lang="cs-CZ" sz="24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Finanční příspěvek bude </a:t>
            </a:r>
            <a:r>
              <a:rPr lang="cs-CZ" sz="2400" b="1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20.000 Kč/1 projektový den </a:t>
            </a:r>
            <a:r>
              <a:rPr lang="cs-CZ" sz="24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 délce 4 hodin. </a:t>
            </a:r>
            <a:endParaRPr lang="cs-CZ" sz="24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Případné mzdové náklady nebudou z</a:t>
            </a:r>
            <a:r>
              <a:rPr lang="cs-CZ" sz="2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 </a:t>
            </a: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projektu hrazeny. </a:t>
            </a:r>
            <a:endParaRPr lang="cs-CZ" sz="2400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Obsah projektových dnů bude převážně shodný s</a:t>
            </a:r>
            <a:r>
              <a:rPr lang="cs-CZ" sz="2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 </a:t>
            </a: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projektovými dny, které jste realizovali v</a:t>
            </a:r>
            <a:r>
              <a:rPr lang="cs-CZ" sz="2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 </a:t>
            </a: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projektu NAKAP LK II (tudíž by se jednalo o pokračování této aktivity). </a:t>
            </a:r>
          </a:p>
          <a:p>
            <a:r>
              <a:rPr lang="cs-CZ" sz="24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Každá škola která potvrdila realizaci projektových dnů si připraví podklady pro rozpočet.</a:t>
            </a:r>
          </a:p>
          <a:p>
            <a:endParaRPr lang="cs-CZ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cs-CZ" sz="1800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cs-CZ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cs-CZ" sz="1800" dirty="0">
              <a:latin typeface="Aptos" panose="020B00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7069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21555E-0396-C7B6-C601-C5380169F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Podklady pro rozpočet - materiál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E3FD5A-DF70-1BC8-D025-22CF9C277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/>
              <a:t>Faktura za materiál</a:t>
            </a:r>
            <a:r>
              <a:rPr lang="cs-CZ" dirty="0"/>
              <a:t> z </a:t>
            </a:r>
            <a:r>
              <a:rPr lang="cs-CZ" dirty="0" err="1"/>
              <a:t>NAKAPu</a:t>
            </a:r>
            <a:r>
              <a:rPr lang="cs-CZ" dirty="0"/>
              <a:t>/projektového dne  </a:t>
            </a:r>
          </a:p>
          <a:p>
            <a:pPr marL="0" indent="0">
              <a:buNone/>
            </a:pPr>
            <a:r>
              <a:rPr lang="cs-CZ" sz="2400" dirty="0"/>
              <a:t>PDF označím názvem projektového dne a na kolik projektových dnů bude materiál uvedený na faktuře.</a:t>
            </a:r>
          </a:p>
          <a:p>
            <a:pPr marL="457200" indent="-457200">
              <a:buAutoNum type="arabicPeriod" startAt="2"/>
            </a:pPr>
            <a:r>
              <a:rPr lang="cs-CZ" sz="2500" b="1" dirty="0"/>
              <a:t>Tabulka</a:t>
            </a:r>
            <a:r>
              <a:rPr lang="cs-CZ" sz="1400" dirty="0"/>
              <a:t> </a:t>
            </a:r>
          </a:p>
          <a:p>
            <a:pPr marL="0" indent="0">
              <a:buNone/>
            </a:pPr>
            <a:r>
              <a:rPr lang="cs-CZ" sz="2400" dirty="0"/>
              <a:t>ve které bude uveden materiál pro projektový den/y</a:t>
            </a:r>
          </a:p>
          <a:p>
            <a:pPr marL="457200" lvl="1" indent="0">
              <a:buNone/>
            </a:pPr>
            <a:endParaRPr lang="cs-CZ" sz="2900" dirty="0"/>
          </a:p>
          <a:p>
            <a:pPr marL="342900" indent="-342900">
              <a:buAutoNum type="arabicPeriod" startAt="2"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          JC vyšší než 2.000 Kč, doložíme cenu cenovou nabídkou v PDF. 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A76E769A-FBFE-EF06-A933-1AE4CF0DCC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166153"/>
              </p:ext>
            </p:extLst>
          </p:nvPr>
        </p:nvGraphicFramePr>
        <p:xfrm>
          <a:off x="1179320" y="4194203"/>
          <a:ext cx="5512037" cy="10917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4938">
                  <a:extLst>
                    <a:ext uri="{9D8B030D-6E8A-4147-A177-3AD203B41FA5}">
                      <a16:colId xmlns:a16="http://schemas.microsoft.com/office/drawing/2014/main" val="2661796649"/>
                    </a:ext>
                  </a:extLst>
                </a:gridCol>
                <a:gridCol w="898859">
                  <a:extLst>
                    <a:ext uri="{9D8B030D-6E8A-4147-A177-3AD203B41FA5}">
                      <a16:colId xmlns:a16="http://schemas.microsoft.com/office/drawing/2014/main" val="979335845"/>
                    </a:ext>
                  </a:extLst>
                </a:gridCol>
                <a:gridCol w="2211559">
                  <a:extLst>
                    <a:ext uri="{9D8B030D-6E8A-4147-A177-3AD203B41FA5}">
                      <a16:colId xmlns:a16="http://schemas.microsoft.com/office/drawing/2014/main" val="90252869"/>
                    </a:ext>
                  </a:extLst>
                </a:gridCol>
                <a:gridCol w="1666681">
                  <a:extLst>
                    <a:ext uri="{9D8B030D-6E8A-4147-A177-3AD203B41FA5}">
                      <a16:colId xmlns:a16="http://schemas.microsoft.com/office/drawing/2014/main" val="2386059674"/>
                    </a:ext>
                  </a:extLst>
                </a:gridCol>
              </a:tblGrid>
              <a:tr h="291628"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Název projektového dne :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PD: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2078370"/>
                  </a:ext>
                </a:extLst>
              </a:tr>
              <a:tr h="162001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9874352"/>
                  </a:ext>
                </a:extLst>
              </a:tr>
              <a:tr h="187837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materál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JC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Ks/množství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celkem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9579459"/>
                  </a:ext>
                </a:extLst>
              </a:tr>
              <a:tr h="162001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8571118"/>
                  </a:ext>
                </a:extLst>
              </a:tr>
              <a:tr h="257995">
                <a:tc gridSpan="3"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 dirty="0">
                          <a:effectLst/>
                        </a:rPr>
                        <a:t>Celkem za projektový den …....................Kč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4902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922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D16F2-5F48-A89B-AB5E-DE0801A69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108" y="313851"/>
            <a:ext cx="7886700" cy="1325563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Podklady k rozpočtu</a:t>
            </a:r>
            <a:b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 za investice a drobný hmotný majetek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B8C80D-2586-F2FE-6FBB-7888483FC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Jednotlivé položky </a:t>
            </a:r>
            <a:r>
              <a:rPr lang="cs-CZ" sz="2400" b="1" dirty="0"/>
              <a:t>nad 10 tis. Kč </a:t>
            </a:r>
            <a:r>
              <a:rPr lang="cs-CZ" sz="2400" dirty="0"/>
              <a:t>musí být podloženy průzkumem trhu zahrnujícím alespoň </a:t>
            </a:r>
            <a:r>
              <a:rPr lang="cs-CZ" sz="2400" b="1" dirty="0"/>
              <a:t>3 dodavatele</a:t>
            </a:r>
            <a:r>
              <a:rPr lang="cs-CZ" sz="2400" dirty="0"/>
              <a:t>, a to doložením cenové nabídky na konkrétní vybavení nebo printscreenem webových stránek. V případě nedoložení průzkumu trhu je nutné řádné zdůvodnění. </a:t>
            </a:r>
          </a:p>
          <a:p>
            <a:r>
              <a:rPr lang="cs-CZ" sz="2400" dirty="0"/>
              <a:t>Jednotková cena je v souladu s nejnižší cenovou nabídkou.</a:t>
            </a:r>
          </a:p>
          <a:p>
            <a:r>
              <a:rPr lang="cs-CZ" sz="2400" dirty="0"/>
              <a:t>Partner doloží </a:t>
            </a:r>
            <a:r>
              <a:rPr lang="cs-CZ" sz="2400" b="1" dirty="0"/>
              <a:t>1 cenovou nabídku </a:t>
            </a:r>
            <a:r>
              <a:rPr lang="cs-CZ" sz="2400" dirty="0"/>
              <a:t>u nákupů </a:t>
            </a:r>
            <a:r>
              <a:rPr lang="cs-CZ" sz="2400" b="1" dirty="0"/>
              <a:t>od 2 do 10 tis. Kč</a:t>
            </a:r>
            <a:r>
              <a:rPr lang="cs-CZ" sz="2400" dirty="0"/>
              <a:t>.</a:t>
            </a:r>
          </a:p>
          <a:p>
            <a:r>
              <a:rPr lang="cs-CZ" sz="2400" dirty="0"/>
              <a:t>PDF označí názvem projektového dne.  </a:t>
            </a:r>
          </a:p>
          <a:p>
            <a:r>
              <a:rPr lang="cs-CZ" sz="2400" b="1" dirty="0"/>
              <a:t>Hardware a software, kancelářské vybavení a nábytek</a:t>
            </a:r>
            <a:r>
              <a:rPr lang="cs-CZ" sz="2400" dirty="0"/>
              <a:t>, cena v rozpočtu bude nižší než v seznamu cen obvyklých. </a:t>
            </a:r>
          </a:p>
          <a:p>
            <a:endParaRPr lang="cs-CZ" sz="28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006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F15A7D-A291-0309-9521-0E6CB6E3A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Využívání majetku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7ABE43-0EE1-5E8F-85EF-C61A57FD3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Dlouhodobý majetek musí být veden v evidenci po dobu která se stanoví na základě odpisové skupiny, maximálně však po dobu 5 let. </a:t>
            </a:r>
          </a:p>
          <a:p>
            <a:r>
              <a:rPr lang="cs-CZ" sz="2400" b="1" dirty="0"/>
              <a:t>Využívání</a:t>
            </a:r>
            <a:r>
              <a:rPr lang="cs-CZ" sz="2400" dirty="0"/>
              <a:t> veškerého </a:t>
            </a:r>
            <a:r>
              <a:rPr lang="cs-CZ" sz="2400" b="1" dirty="0"/>
              <a:t>pořízeného majetku</a:t>
            </a:r>
            <a:r>
              <a:rPr lang="cs-CZ" sz="2400" dirty="0"/>
              <a:t> je povinen partner zahájit nejpozději do data ukončení fyzické realizace projektu, tj. do 30. 6. 2028 a minimálně </a:t>
            </a:r>
            <a:r>
              <a:rPr lang="cs-CZ" sz="2400" b="1" dirty="0"/>
              <a:t>po dobu 3 let </a:t>
            </a:r>
            <a:r>
              <a:rPr lang="cs-CZ" sz="2400" dirty="0"/>
              <a:t>v souladu s účelem pořízení. </a:t>
            </a:r>
          </a:p>
          <a:p>
            <a:r>
              <a:rPr lang="cs-CZ" sz="2400" dirty="0"/>
              <a:t>Dokládá se </a:t>
            </a:r>
            <a:r>
              <a:rPr lang="cs-CZ" sz="2400" b="1" dirty="0"/>
              <a:t>evidence využívání majetku </a:t>
            </a:r>
            <a:r>
              <a:rPr lang="cs-CZ" sz="2400" dirty="0"/>
              <a:t>pořízeného z dotace, bude uveden popis využívání majetku</a:t>
            </a:r>
          </a:p>
        </p:txBody>
      </p:sp>
    </p:spTree>
    <p:extLst>
      <p:ext uri="{BB962C8B-B14F-4D97-AF65-F5344CB8AC3E}">
        <p14:creationId xmlns:p14="http://schemas.microsoft.com/office/powerpoint/2010/main" val="20537616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184</TotalTime>
  <Words>1199</Words>
  <Application>Microsoft Office PowerPoint</Application>
  <PresentationFormat>Předvádění na obrazovce (4:3)</PresentationFormat>
  <Paragraphs>156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WordVisi_MSFontService</vt:lpstr>
      <vt:lpstr>Motiv Office</vt:lpstr>
      <vt:lpstr>Oddělení strategií, koncepcí a projektů</vt:lpstr>
      <vt:lpstr>Obsah</vt:lpstr>
      <vt:lpstr>Program Erasmus+</vt:lpstr>
      <vt:lpstr>Projekty spolufinancované EU</vt:lpstr>
      <vt:lpstr>Nový implementační projekt OŠMTS</vt:lpstr>
      <vt:lpstr>KA 2.1 Kariérové poradenství </vt:lpstr>
      <vt:lpstr>Podklady pro rozpočet - materiál</vt:lpstr>
      <vt:lpstr>Podklady k rozpočtu  za investice a drobný hmotný majetek </vt:lpstr>
      <vt:lpstr>Využívání majetku</vt:lpstr>
      <vt:lpstr>Prezentace aplikace PowerPoint</vt:lpstr>
      <vt:lpstr>Prezentace aplikace PowerPoint</vt:lpstr>
      <vt:lpstr>Prezentace aplikace PowerPoint</vt:lpstr>
      <vt:lpstr>Prezentace aplikace PowerPoint</vt:lpstr>
      <vt:lpstr>Zvyšování bezpečnosti škol se zaměřením na měkké cíle</vt:lpstr>
      <vt:lpstr>Rok 2024</vt:lpstr>
      <vt:lpstr>Harmonogram</vt:lpstr>
      <vt:lpstr>Děkuji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Kasalová Dagmar</cp:lastModifiedBy>
  <cp:revision>17</cp:revision>
  <dcterms:created xsi:type="dcterms:W3CDTF">2023-03-08T15:30:40Z</dcterms:created>
  <dcterms:modified xsi:type="dcterms:W3CDTF">2024-04-05T06:42:18Z</dcterms:modified>
</cp:coreProperties>
</file>