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4" r:id="rId2"/>
    <p:sldId id="475" r:id="rId3"/>
    <p:sldId id="478" r:id="rId4"/>
    <p:sldId id="476" r:id="rId5"/>
    <p:sldId id="479" r:id="rId6"/>
    <p:sldId id="477" r:id="rId7"/>
    <p:sldId id="469" r:id="rId8"/>
    <p:sldId id="450" r:id="rId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64"/>
            <p14:sldId id="475"/>
            <p14:sldId id="478"/>
            <p14:sldId id="476"/>
            <p14:sldId id="479"/>
            <p14:sldId id="477"/>
            <p14:sldId id="469"/>
            <p14:sldId id="450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8F2"/>
    <a:srgbClr val="FFFF66"/>
    <a:srgbClr val="E7E7E7"/>
    <a:srgbClr val="EC7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873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6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88"/>
    </p:cViewPr>
  </p:sorterViewPr>
  <p:notesViewPr>
    <p:cSldViewPr snapToGrid="0" snapToObjects="1">
      <p:cViewPr varScale="1">
        <p:scale>
          <a:sx n="68" d="100"/>
          <a:sy n="68" d="100"/>
        </p:scale>
        <p:origin x="1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135744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s řediteli 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 a školských zařízení 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Libereckého kraje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19827" y="3033341"/>
            <a:ext cx="9159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 </a:t>
            </a: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PŘÍMÝCH NEINVESTIČNÍCH VÝDAJŮ </a:t>
            </a: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ROK 2023 A …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ORP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DOTACE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leden-únor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8. 2. 2023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10. 2. 2023).</a:t>
            </a:r>
          </a:p>
          <a:p>
            <a:pPr lvl="1"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březen-duben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22. 3. 2023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27. 3. 2023).</a:t>
            </a:r>
          </a:p>
          <a:p>
            <a:pPr lvl="1"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květen-červen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24. 5. 2023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31. 5. 2023).</a:t>
            </a:r>
          </a:p>
          <a:p>
            <a:pPr lvl="1"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červenec-srpen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28. 6. 2023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21. 7. 2023).</a:t>
            </a:r>
          </a:p>
          <a:p>
            <a:pPr lvl="1"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září-říjen</a:t>
            </a:r>
            <a:r>
              <a:rPr lang="cs-CZ" altLang="cs-CZ" dirty="0">
                <a:solidFill>
                  <a:srgbClr val="43494D"/>
                </a:solidFill>
              </a:rPr>
              <a:t> odeslána dne </a:t>
            </a:r>
            <a:r>
              <a:rPr lang="cs-CZ" altLang="cs-CZ" u="sng" dirty="0">
                <a:solidFill>
                  <a:srgbClr val="43494D"/>
                </a:solidFill>
              </a:rPr>
              <a:t>26. 9. 2023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6. 10. 2023).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listopad</a:t>
            </a:r>
            <a:r>
              <a:rPr lang="cs-CZ" altLang="cs-CZ" dirty="0">
                <a:solidFill>
                  <a:srgbClr val="43494D"/>
                </a:solidFill>
              </a:rPr>
              <a:t> odeslána dne </a:t>
            </a:r>
            <a:r>
              <a:rPr lang="cs-CZ" altLang="cs-CZ" u="sng" dirty="0">
                <a:solidFill>
                  <a:srgbClr val="43494D"/>
                </a:solidFill>
              </a:rPr>
              <a:t>29. 11. 2023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8. 12. 2023).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sz="800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prosinec </a:t>
            </a:r>
            <a:r>
              <a:rPr lang="cs-CZ" altLang="cs-CZ" dirty="0">
                <a:solidFill>
                  <a:srgbClr val="43494D"/>
                </a:solidFill>
              </a:rPr>
              <a:t>bude odeslána </a:t>
            </a:r>
            <a:r>
              <a:rPr lang="cs-CZ" altLang="cs-CZ" u="sng" dirty="0">
                <a:solidFill>
                  <a:srgbClr val="43494D"/>
                </a:solidFill>
              </a:rPr>
              <a:t>19. 12. 2023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22. 12. 2023).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0" lvl="1">
              <a:defRPr/>
            </a:pPr>
            <a:r>
              <a:rPr lang="cs-CZ" altLang="cs-CZ" dirty="0">
                <a:solidFill>
                  <a:srgbClr val="43494D"/>
                </a:solidFill>
                <a:cs typeface="Arial" panose="020B0604020202020204" pitchFamily="34" charset="0"/>
              </a:rPr>
              <a:t>Rozpis i úpravy jsou zveřejňovány na portále EDULK.CZ na záložce Management školy/Ekonomika.</a:t>
            </a:r>
            <a:endParaRPr lang="cs-CZ" dirty="0">
              <a:solidFill>
                <a:srgbClr val="43494D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pic>
        <p:nvPicPr>
          <p:cNvPr id="2" name="Obrázek 1" descr="dotace">
            <a:extLst>
              <a:ext uri="{FF2B5EF4-FFF2-40B4-BE49-F238E27FC236}">
                <a16:creationId xmlns:a16="http://schemas.microsoft.com/office/drawing/2014/main" id="{C36FBDF4-3368-AC86-BFF6-F573509C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9" y="5119597"/>
            <a:ext cx="899160" cy="62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50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92882" y="1665311"/>
            <a:ext cx="95166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9875" lvl="1" indent="-269875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Finanční vypořádání</a:t>
            </a:r>
          </a:p>
          <a:p>
            <a:pPr marL="269875" lvl="1" indent="-269875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+mn-lt"/>
              </a:rPr>
              <a:t>Vratky – vždy uvést v avízu konkrétní důvod pro vracení (případné rozdělení vratky na jednotlivé ukazatele rozpočtu) </a:t>
            </a: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Jedná se o finanční prostředky na: jazykovou přípravu, podzimní MZ, podpůrná opatření, dotaze z NPO („doučování“ a „</a:t>
            </a:r>
            <a:r>
              <a:rPr lang="cs-CZ" altLang="cs-CZ" dirty="0" err="1">
                <a:solidFill>
                  <a:srgbClr val="43494D"/>
                </a:solidFill>
              </a:rPr>
              <a:t>digi</a:t>
            </a:r>
            <a:r>
              <a:rPr lang="cs-CZ" altLang="cs-CZ" dirty="0">
                <a:solidFill>
                  <a:srgbClr val="43494D"/>
                </a:solidFill>
              </a:rPr>
              <a:t>“), kurz základního vzdělávání, … </a:t>
            </a: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+mn-lt"/>
              </a:rPr>
              <a:t>Za „stávku“ </a:t>
            </a:r>
          </a:p>
          <a:p>
            <a:pPr marL="457200" lvl="2"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Očekávejte pokyny o FV – v prvním lednovém týdnu,, neočekávejte zásadní změny</a:t>
            </a: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Rozvahy – zašleme tabulky, rozdělení dle součástí, vyčíslení dohod 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8F03D8-9FAD-7285-AF73-DB9D59C1A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2" t="39365" r="7858" b="46920"/>
          <a:stretch/>
        </p:blipFill>
        <p:spPr>
          <a:xfrm>
            <a:off x="2916394" y="4252162"/>
            <a:ext cx="7315201" cy="94052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7672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 ROCE 2024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100285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Navržené změny dle konsolidačního balíčku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Zákon č. 349/2023 Sb., kterým se mění některé </a:t>
            </a: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zákony v souvislosti s konsolidací veřejných rozpočtů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Snížení přídělu </a:t>
            </a: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FKSP na 1 %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hrazení náhrad za dočasnou pracovní neschopnost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karanténu nově z prostředků na platy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P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lošné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snížení objemu prostředků na platy o 2 %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Snížení dotací o 2 mld. Kč – částečné promítnutí do nepedagogické práce ve školách a školských zařízeních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Další snížení o 5,1 mld. Kč – navrženo promítnutí do nepedagogické práce ve školách a školských zařízeních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Tomu celkem odpovídá snížení objemu prostředků na platy o 5,3 mld. Kč a počtu </a:t>
            </a:r>
            <a:r>
              <a:rPr lang="cs-CZ" altLang="cs-CZ" dirty="0" err="1">
                <a:solidFill>
                  <a:srgbClr val="43494D"/>
                </a:solidFill>
                <a:latin typeface="Calibri" panose="020F0502020204030204"/>
              </a:rPr>
              <a:t>nepedagogů</a:t>
            </a: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 o 17 020 míst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</p:spTree>
    <p:extLst>
      <p:ext uri="{BB962C8B-B14F-4D97-AF65-F5344CB8AC3E}">
        <p14:creationId xmlns:p14="http://schemas.microsoft.com/office/powerpoint/2010/main" val="268242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 ROCE 2024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631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MŠMT v návrh rozpočtu pro rok 2024 zohledňuje: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3 899 </a:t>
            </a:r>
            <a:r>
              <a:rPr kumimoji="0" lang="cs-CZ" altLang="cs-CZ" sz="1800" b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nových pedagogů</a:t>
            </a: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 školách a školních družinách – nárůst o 3,1 mld. Kč, z toho platy 2,3 mld. Kč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2 869 zejména </a:t>
            </a:r>
            <a:r>
              <a:rPr kumimoji="0" lang="cs-CZ" altLang="cs-CZ" sz="1800" b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asistentů pedagoga </a:t>
            </a: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(nová podpůrná opatření + ukrajinský asistent pedagoga) – nárůst o 1,3 mld. Kč, z toho platy 1 mld. Kč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Objem prostředků </a:t>
            </a:r>
            <a:r>
              <a:rPr kumimoji="0" lang="cs-CZ" altLang="cs-CZ" sz="1800" b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zajištění průměrného platu učitelů v roce 2024 na úrovni 130 % </a:t>
            </a:r>
            <a:r>
              <a:rPr kumimoji="0" lang="cs-CZ" altLang="cs-CZ" sz="1800" b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průměrné mzdy v národním hospodářství v roce 2022 – nárůst o 8,5 mld. Kč, z toho platy 6,3 mld Kč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1800" i="0" u="sng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snížení objemu prostředků ONIV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323,4 mil. Kč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MŠMT dále hledá řešení promítnutí konsolidačního balíčku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ea typeface="+mn-ea"/>
                <a:cs typeface="+mn-cs"/>
              </a:rPr>
              <a:t>úpravy hodnot </a:t>
            </a:r>
            <a:r>
              <a:rPr kumimoji="0" lang="cs-CZ" altLang="cs-CZ" i="0" u="none" strike="noStrike" kern="1200" cap="none" spc="0" normalizeH="0" baseline="0" noProof="0" dirty="0" err="1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ea typeface="+mn-ea"/>
                <a:cs typeface="+mn-cs"/>
              </a:rPr>
              <a:t>PHmax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rgbClr val="43494D"/>
                </a:solidFill>
                <a:effectLst/>
                <a:uLnTx/>
                <a:uFillTx/>
                <a:ea typeface="+mn-ea"/>
                <a:cs typeface="+mn-cs"/>
              </a:rPr>
              <a:t> ?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úprava v normativech a financování nepedagogická práce ?</a:t>
            </a: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Calibri" panose="020F0502020204030204"/>
              </a:rPr>
              <a:t>úpravy republikových normativů ?</a:t>
            </a: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4349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</p:spTree>
    <p:extLst>
      <p:ext uri="{BB962C8B-B14F-4D97-AF65-F5344CB8AC3E}">
        <p14:creationId xmlns:p14="http://schemas.microsoft.com/office/powerpoint/2010/main" val="238774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kulturních a sociálních potřeb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2" y="1665311"/>
            <a:ext cx="10037267" cy="524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konsolidační balíček  - novela zákona č. 250/2000 Sb., Sb., o rozpočtových pravidlech územních rozpočtů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i="1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§ 33 Fond kulturních a sociálních potřeb (</a:t>
            </a:r>
            <a:r>
              <a:rPr lang="cs-CZ" sz="1400" b="1" kern="0" dirty="0">
                <a:solidFill>
                  <a:srgbClr val="000000"/>
                </a:solidFill>
                <a:effectLst/>
                <a:highlight>
                  <a:srgbClr val="FFFF66"/>
                </a:highlight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pokus o zapracování novely</a:t>
            </a:r>
            <a:r>
              <a:rPr lang="cs-CZ" sz="1400" b="1" i="1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cs-CZ" sz="1400" i="1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Fond kulturních a sociálních potřeb je tvořen základním přídělem na vrub nákladů příspěvkové organizace  </a:t>
            </a:r>
            <a:r>
              <a:rPr lang="cs-CZ" sz="14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ve výši 1 % </a:t>
            </a:r>
            <a:r>
              <a:rPr lang="cs-CZ" sz="1400" i="1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z ročního objemu nákladů zúčtovaných na platy a náhrady platů, popřípadě na mzdy a náhrady mzdy a odměny za pracovní pohotovost, na odměny a ostatní plnění za vykonávanou práci.</a:t>
            </a:r>
            <a:r>
              <a:rPr lang="cs-CZ" sz="1400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4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Nejméně 50 % z rozpočtovaného základního přídělu k 1. lednu rozpočtového roku podle věty první se použije na příspěvky na produkty spoření na stáří zaměstnanců, které jsou osvobozeny od daně z příjmů fyzických osob.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000" b="1" kern="0" dirty="0">
                <a:solidFill>
                  <a:srgbClr val="000000"/>
                </a:solidFill>
                <a:effectLst/>
                <a:latin typeface="var(--theme-font-family)"/>
                <a:ea typeface="Calibri" panose="020F0502020204030204" pitchFamily="34" charset="0"/>
                <a:cs typeface="Segoe UI" panose="020B0502040204020203" pitchFamily="34" charset="0"/>
              </a:rPr>
              <a:t>. . . </a:t>
            </a:r>
            <a:endParaRPr lang="cs-CZ" sz="1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i="1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(4) </a:t>
            </a:r>
            <a:r>
              <a:rPr lang="cs-CZ" sz="1400" i="1" strike="sngStrike" kern="0" dirty="0">
                <a:solidFill>
                  <a:srgbClr val="000000"/>
                </a:solidFill>
                <a:effectLst/>
                <a:latin typeface="var(--theme-font-family)"/>
                <a:ea typeface="Times New Roman" panose="02020603050405020304" pitchFamily="18" charset="0"/>
                <a:cs typeface="Segoe UI" panose="020B0502040204020203" pitchFamily="34" charset="0"/>
              </a:rPr>
              <a:t>Další příjmy, výši tvorby a hospodaření s fondem kulturních a sociálních potřeb stanoví Ministerstvo financí vyhláškou.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var(--theme-font-family)"/>
                <a:cs typeface="Segoe UI" panose="020B0502040204020203" pitchFamily="34" charset="0"/>
              </a:rPr>
              <a:t>Zdrojem fondu kulturních a sociálních potřeb jsou i splátky zápůjček poskytnutých z fondu kulturních a sociálních potřeb, náhrada škod a pojistná plnění od pojišťovny Vztahující se k majetku pořízenému z fondu, příjmy z pronájmu rekreačních a sportovních zařízení, na jejichž provoz příspěvková organizace přispívá z fondu, a peněžní dary poskytnuté do fondu kulturních a sociálních potřeb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var(--theme-font-family)"/>
                <a:cs typeface="Segoe UI" panose="020B0502040204020203" pitchFamily="34" charset="0"/>
              </a:rPr>
              <a:t>(5) Použití fondu kulturních a sociálních potřeb stanoví právní předpis, kolektivní smlouva, kolektivní dohoda nebo vnitřní předpis.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var(--theme-font-family)"/>
                <a:cs typeface="Segoe UI" panose="020B0502040204020203" pitchFamily="34" charset="0"/>
              </a:rPr>
              <a:t>(6) Na plnění z fondu kulturních a sociálních potřeb není právní nárok.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400" b="1" kern="0" dirty="0">
              <a:solidFill>
                <a:srgbClr val="000000"/>
              </a:solidFill>
              <a:highlight>
                <a:srgbClr val="FFFF00"/>
              </a:highlight>
              <a:latin typeface="var(--theme-font-family)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</p:spTree>
    <p:extLst>
      <p:ext uri="{BB962C8B-B14F-4D97-AF65-F5344CB8AC3E}">
        <p14:creationId xmlns:p14="http://schemas.microsoft.com/office/powerpoint/2010/main" val="383935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9967" y="1578225"/>
            <a:ext cx="95166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UA AP v roce 2024</a:t>
            </a:r>
          </a:p>
          <a:p>
            <a:pPr algn="just"/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podmínky zveřejněny ve Věstníku MŠMT č. 05/2023</a:t>
            </a: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 err="1">
                <a:solidFill>
                  <a:srgbClr val="43494D"/>
                </a:solidFill>
                <a:latin typeface="+mn-lt"/>
              </a:rPr>
              <a:t>PHškoly</a:t>
            </a: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algn="just"/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do </a:t>
            </a:r>
            <a:r>
              <a:rPr lang="cs-CZ" dirty="0" err="1">
                <a:solidFill>
                  <a:srgbClr val="43494D"/>
                </a:solidFill>
                <a:latin typeface="+mn-lt"/>
              </a:rPr>
              <a:t>PHškoly</a:t>
            </a:r>
            <a:r>
              <a:rPr lang="cs-CZ" dirty="0">
                <a:solidFill>
                  <a:srgbClr val="43494D"/>
                </a:solidFill>
                <a:latin typeface="+mn-lt"/>
              </a:rPr>
              <a:t> lze započítat jen to co je uvedené v příslušném RVP a následně v ŠVP – nikoliv výběrové aktivity (např.  pěvecký kroužek, recitační kroužek, divadelní kroužek, atd.)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Úpravy v roce 2024 </a:t>
            </a:r>
          </a:p>
          <a:p>
            <a:pPr algn="just"/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zvážení objektivní potřeby organizační</a:t>
            </a:r>
            <a:r>
              <a:rPr lang="cs-CZ" dirty="0">
                <a:solidFill>
                  <a:srgbClr val="43494D"/>
                </a:solidFill>
              </a:rPr>
              <a:t>ch</a:t>
            </a:r>
            <a:r>
              <a:rPr lang="cs-CZ" dirty="0">
                <a:solidFill>
                  <a:srgbClr val="43494D"/>
                </a:solidFill>
                <a:latin typeface="+mn-lt"/>
              </a:rPr>
              <a:t> změn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případná reflexe na zatím chystanou úpravu </a:t>
            </a:r>
            <a:r>
              <a:rPr lang="cs-CZ" dirty="0" err="1">
                <a:solidFill>
                  <a:srgbClr val="43494D"/>
                </a:solidFill>
                <a:latin typeface="+mn-lt"/>
              </a:rPr>
              <a:t>PHmax</a:t>
            </a: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algn="just"/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24715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ŘŠ LK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14. 12. 2023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91F6A3-B820-0592-0225-B98C76FDCEC1}"/>
              </a:ext>
            </a:extLst>
          </p:cNvPr>
          <p:cNvSpPr/>
          <p:nvPr/>
        </p:nvSpPr>
        <p:spPr>
          <a:xfrm rot="19267218">
            <a:off x="7244301" y="753515"/>
            <a:ext cx="4404299" cy="1569660"/>
          </a:xfrm>
          <a:prstGeom prst="rect">
            <a:avLst/>
          </a:prstGeom>
          <a:solidFill>
            <a:srgbClr val="ECE8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STÁLE VÍCE PLATÍ, ŽE …</a:t>
            </a:r>
          </a:p>
          <a:p>
            <a:pPr algn="ctr"/>
            <a:r>
              <a:rPr lang="cs-C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„VYPLNĚNÉ VÝKAZY</a:t>
            </a:r>
          </a:p>
          <a:p>
            <a:pPr algn="ctr"/>
            <a:r>
              <a:rPr lang="cs-C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PENÍZ NESOU DO KASY“</a:t>
            </a:r>
          </a:p>
        </p:txBody>
      </p:sp>
    </p:spTree>
    <p:extLst>
      <p:ext uri="{BB962C8B-B14F-4D97-AF65-F5344CB8AC3E}">
        <p14:creationId xmlns:p14="http://schemas.microsoft.com/office/powerpoint/2010/main" val="36497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89619" y="1116647"/>
            <a:ext cx="875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rgbClr val="4349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</a:p>
          <a:p>
            <a:pPr algn="ctr"/>
            <a:b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VAŠI POZORNOST </a:t>
            </a:r>
          </a:p>
          <a:p>
            <a:pPr algn="ctr"/>
            <a:endParaRPr lang="cs-CZ" sz="3200" dirty="0">
              <a:solidFill>
                <a:srgbClr val="4349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4E4E91-9FFF-EB5F-EF03-957EBB0A7037}"/>
              </a:ext>
            </a:extLst>
          </p:cNvPr>
          <p:cNvSpPr txBox="1"/>
          <p:nvPr/>
        </p:nvSpPr>
        <p:spPr>
          <a:xfrm>
            <a:off x="1579967" y="3909848"/>
            <a:ext cx="95166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eaLnBrk="1" hangingPunct="1">
              <a:buFont typeface="Wingdings" pitchFamily="2" charset="2"/>
              <a:buNone/>
            </a:pPr>
            <a:endParaRPr lang="cs-CZ" altLang="cs-CZ" sz="2400" dirty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600" dirty="0">
                <a:solidFill>
                  <a:srgbClr val="43494D"/>
                </a:solidFill>
                <a:latin typeface="+mn-lt"/>
                <a:cs typeface="+mn-cs"/>
              </a:rPr>
              <a:t>Monika Čermáková </a:t>
            </a:r>
          </a:p>
          <a:p>
            <a:pPr algn="r" eaLnBrk="1" hangingPunct="1">
              <a:buFont typeface="Wingdings" pitchFamily="2" charset="2"/>
              <a:buNone/>
            </a:pPr>
            <a:endParaRPr lang="cs-CZ" altLang="cs-CZ" sz="1100" dirty="0">
              <a:solidFill>
                <a:srgbClr val="43494D"/>
              </a:solidFill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Odbor školství, mládeže, tělovýchovy a sportu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Krajský úřad Libereckého kraje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U Jezu 642/2a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461 80 Liberec 2</a:t>
            </a:r>
          </a:p>
          <a:p>
            <a:pPr algn="r" eaLnBrk="1" hangingPunct="1"/>
            <a:endParaRPr lang="cs-CZ" altLang="cs-CZ" sz="1100" dirty="0">
              <a:solidFill>
                <a:srgbClr val="43494D"/>
              </a:solidFill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telefon: 485 226 295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e-mail: monika.cermakova@kraj-lbc.cz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972</Words>
  <Application>Microsoft Office PowerPoint</Application>
  <PresentationFormat>Širokoúhlá obrazovka</PresentationFormat>
  <Paragraphs>133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Source Sans Pro</vt:lpstr>
      <vt:lpstr>Titillium</vt:lpstr>
      <vt:lpstr>Titillium Bd</vt:lpstr>
      <vt:lpstr>var(--theme-font-family)</vt:lpstr>
      <vt:lpstr>Wingdings</vt:lpstr>
      <vt:lpstr>Office Theme</vt:lpstr>
      <vt:lpstr>Porada s řediteli  škol a školských zařízení  Libereckého kraje</vt:lpstr>
      <vt:lpstr>ROZPOČET PŘÍMÝCH NIV (ÚZ 33353)</vt:lpstr>
      <vt:lpstr>ROZPOČET PŘÍMÝCH NIV (ÚZ 33353)</vt:lpstr>
      <vt:lpstr>ROZPOČET V ROCE 2024</vt:lpstr>
      <vt:lpstr>ROZPOČET V ROCE 2024</vt:lpstr>
      <vt:lpstr>Fond kulturních a sociálních potřeb </vt:lpstr>
      <vt:lpstr>OSTATNÍ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Čermáková Monika</cp:lastModifiedBy>
  <cp:revision>585</cp:revision>
  <cp:lastPrinted>2023-09-13T12:32:22Z</cp:lastPrinted>
  <dcterms:created xsi:type="dcterms:W3CDTF">2016-09-29T04:17:56Z</dcterms:created>
  <dcterms:modified xsi:type="dcterms:W3CDTF">2023-12-14T06:03:55Z</dcterms:modified>
</cp:coreProperties>
</file>