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59" r:id="rId6"/>
    <p:sldId id="267" r:id="rId7"/>
    <p:sldId id="263" r:id="rId8"/>
    <p:sldId id="260" r:id="rId9"/>
    <p:sldId id="262" r:id="rId10"/>
  </p:sldIdLst>
  <p:sldSz cx="9144000" cy="6858000" type="screen4x3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13.12.2023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tereza.valaskova@kraj-lbc.cz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helena.vaskova@kraj-lbc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7414F-BA51-D01F-A8C3-F60102BC8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33581" y="1825435"/>
            <a:ext cx="4456651" cy="939030"/>
          </a:xfrm>
        </p:spPr>
        <p:txBody>
          <a:bodyPr>
            <a:normAutofit/>
          </a:bodyPr>
          <a:lstStyle/>
          <a:p>
            <a:pPr algn="l"/>
            <a:r>
              <a:rPr lang="cs-CZ" dirty="0"/>
              <a:t>Právní okénko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459050E-82FC-1ACF-3F40-0F10FD1FD0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62" y="1825435"/>
            <a:ext cx="3835970" cy="3909269"/>
          </a:xfrm>
          <a:prstGeom prst="rect">
            <a:avLst/>
          </a:prstGeom>
          <a:ln>
            <a:noFill/>
          </a:ln>
          <a:effectLst>
            <a:softEdge rad="139700"/>
          </a:effectLst>
        </p:spPr>
      </p:pic>
      <p:sp>
        <p:nvSpPr>
          <p:cNvPr id="6" name="Podnadpis 2">
            <a:extLst>
              <a:ext uri="{FF2B5EF4-FFF2-40B4-BE49-F238E27FC236}">
                <a16:creationId xmlns:a16="http://schemas.microsoft.com/office/drawing/2014/main" id="{75CB763E-80DE-F107-360A-96D4DC74CDBC}"/>
              </a:ext>
            </a:extLst>
          </p:cNvPr>
          <p:cNvSpPr txBox="1">
            <a:spLocks/>
          </p:cNvSpPr>
          <p:nvPr/>
        </p:nvSpPr>
        <p:spPr>
          <a:xfrm>
            <a:off x="543188" y="1300490"/>
            <a:ext cx="5215855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600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70532AB-6BDC-F565-FE08-C691E0518979}"/>
              </a:ext>
            </a:extLst>
          </p:cNvPr>
          <p:cNvSpPr txBox="1"/>
          <p:nvPr/>
        </p:nvSpPr>
        <p:spPr>
          <a:xfrm>
            <a:off x="4240781" y="3745313"/>
            <a:ext cx="445665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cs-CZ" sz="2000" dirty="0"/>
              <a:t>Porada s řediteli škol a školských zařízení</a:t>
            </a:r>
          </a:p>
          <a:p>
            <a:pPr algn="r"/>
            <a:r>
              <a:rPr lang="cs-CZ" sz="2000" dirty="0"/>
              <a:t>Liberec</a:t>
            </a:r>
          </a:p>
          <a:p>
            <a:pPr algn="r"/>
            <a:r>
              <a:rPr lang="cs-CZ" sz="2000" dirty="0"/>
              <a:t>14. prosince 2023</a:t>
            </a:r>
          </a:p>
        </p:txBody>
      </p:sp>
    </p:spTree>
    <p:extLst>
      <p:ext uri="{BB962C8B-B14F-4D97-AF65-F5344CB8AC3E}">
        <p14:creationId xmlns:p14="http://schemas.microsoft.com/office/powerpoint/2010/main" val="3386044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Termíny porad v roce 2024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4. dubna  - KÚ LK </a:t>
            </a:r>
          </a:p>
          <a:p>
            <a:endParaRPr lang="cs-CZ" dirty="0"/>
          </a:p>
          <a:p>
            <a:r>
              <a:rPr lang="cs-CZ" dirty="0"/>
              <a:t>19. – 20. září – místo bude upřesněno</a:t>
            </a:r>
          </a:p>
          <a:p>
            <a:endParaRPr lang="cs-CZ" dirty="0"/>
          </a:p>
          <a:p>
            <a:r>
              <a:rPr lang="cs-CZ" dirty="0"/>
              <a:t> 12. prosince – KÚ LK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2860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Školský rejstřík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předané výpisy zkontrolovat ve všech údajích</a:t>
            </a:r>
          </a:p>
          <a:p>
            <a:r>
              <a:rPr lang="cs-CZ" dirty="0"/>
              <a:t>nezapomenout na označení (čísla popisná) budov </a:t>
            </a:r>
          </a:p>
          <a:p>
            <a:r>
              <a:rPr lang="cs-CZ" dirty="0"/>
              <a:t>DD – povinnost zapsat i byty = místo, kde se poskytují školské služby (výzva z NPO)</a:t>
            </a:r>
          </a:p>
          <a:p>
            <a:r>
              <a:rPr lang="cs-CZ" dirty="0"/>
              <a:t>do 31. ledna 2024 reagovat na </a:t>
            </a:r>
            <a:r>
              <a:rPr lang="cs-CZ" dirty="0">
                <a:hlinkClick r:id="rId2"/>
              </a:rPr>
              <a:t>tereza.valaskova@kraj-lbc.cz</a:t>
            </a:r>
            <a:r>
              <a:rPr lang="cs-CZ" dirty="0"/>
              <a:t>  (i v případě, že je výpis v pořádku) </a:t>
            </a:r>
          </a:p>
          <a:p>
            <a:r>
              <a:rPr lang="cs-CZ" dirty="0"/>
              <a:t>plánované změny v rejstříku je </a:t>
            </a:r>
            <a:r>
              <a:rPr lang="cs-CZ"/>
              <a:t>v roce 2024 nezbytné </a:t>
            </a:r>
            <a:r>
              <a:rPr lang="cs-CZ" dirty="0"/>
              <a:t>oznámit </a:t>
            </a:r>
            <a:r>
              <a:rPr lang="cs-CZ" b="1" u="sng" dirty="0"/>
              <a:t>do 30. června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1537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Výkazy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sz="4500" dirty="0"/>
              <a:t>  za správné, úplné a</a:t>
            </a:r>
            <a:r>
              <a:rPr lang="cs-CZ" sz="4500" b="1" u="sng" dirty="0"/>
              <a:t> včasné </a:t>
            </a:r>
            <a:r>
              <a:rPr lang="cs-CZ" sz="4500" dirty="0"/>
              <a:t>vyplnění výkazů (všech částí) odpovídá ředitel</a:t>
            </a:r>
          </a:p>
          <a:p>
            <a:pPr marL="0" indent="0">
              <a:buNone/>
            </a:pPr>
            <a:endParaRPr lang="cs-CZ" sz="4500" dirty="0"/>
          </a:p>
          <a:p>
            <a:r>
              <a:rPr lang="cs-CZ" sz="4500" dirty="0"/>
              <a:t> výkazy a jejich obsah je stanoven státem/MŠMT</a:t>
            </a:r>
          </a:p>
          <a:p>
            <a:pPr marL="0" indent="0">
              <a:buNone/>
            </a:pPr>
            <a:endParaRPr lang="cs-CZ" sz="4500" dirty="0"/>
          </a:p>
          <a:p>
            <a:r>
              <a:rPr lang="cs-CZ" sz="4500" dirty="0"/>
              <a:t>P1 04 – k 30.9. – problémy s termíny, s vyplněnými údaji i s komunikací</a:t>
            </a:r>
          </a:p>
          <a:p>
            <a:pPr marL="0" indent="0">
              <a:buNone/>
            </a:pPr>
            <a:endParaRPr lang="cs-CZ" sz="45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3285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FKSP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/>
          </a:p>
          <a:p>
            <a:r>
              <a:rPr lang="cs-CZ" dirty="0"/>
              <a:t>28. 12. 2023 by měla vyjít ve Sbírce zákonů novelizovaná vyhláška o FKSP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zákon č. 348/2023 Sb., kterým se mění některé zákony v souvislosti s konsolidací veřejných financí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posoudit, zda a jak je třeba reagovat (vnitřní předpis, kolektivní smlouva…)</a:t>
            </a:r>
          </a:p>
          <a:p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0766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Organizační změny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/>
          </a:p>
          <a:p>
            <a:r>
              <a:rPr lang="cs-CZ" dirty="0"/>
              <a:t>možná nutnost organizačních změn, příp. propuštění zaměstnanců škol a školských zařízení</a:t>
            </a:r>
            <a:br>
              <a:rPr lang="cs-CZ" dirty="0"/>
            </a:br>
            <a:r>
              <a:rPr lang="cs-CZ" dirty="0"/>
              <a:t>v důsledku změny rozpočtu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různá úskalí – nabízím konzultaci 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070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Ukrajina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MŠMT vydalo opatření obecné povahy k přijímacím zkouškám i k maturitám</a:t>
            </a:r>
          </a:p>
          <a:p>
            <a:endParaRPr lang="cs-CZ" sz="2400" dirty="0"/>
          </a:p>
          <a:p>
            <a:r>
              <a:rPr lang="cs-CZ" sz="2400" dirty="0"/>
              <a:t>chystá se novela zákona č. 67/2022 Sb. (Lex Ukrajina školství) </a:t>
            </a:r>
          </a:p>
          <a:p>
            <a:pPr marL="0" indent="0">
              <a:buNone/>
            </a:pPr>
            <a:r>
              <a:rPr lang="cs-CZ" sz="2400" b="1" dirty="0"/>
              <a:t>    </a:t>
            </a:r>
            <a:r>
              <a:rPr lang="cs-CZ" sz="2400" dirty="0"/>
              <a:t>- úlevy a přizpůsobení ve vzdělávání pouze v prvním roce po 	udělení dočasné ochrany</a:t>
            </a:r>
          </a:p>
          <a:p>
            <a:r>
              <a:rPr lang="cs-CZ" sz="2400" dirty="0"/>
              <a:t>ukrajinský asistent pouze do konce tohoto školního roku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77687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Přijímací řízení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cs-CZ" sz="2600" dirty="0"/>
          </a:p>
          <a:p>
            <a:r>
              <a:rPr lang="cs-CZ" sz="2600" dirty="0"/>
              <a:t>novela školského zákona u podpisu prezidenta </a:t>
            </a:r>
          </a:p>
          <a:p>
            <a:r>
              <a:rPr lang="cs-CZ" sz="2600" dirty="0"/>
              <a:t>ve Sbírce zákonů snad 15.12.</a:t>
            </a:r>
          </a:p>
          <a:p>
            <a:r>
              <a:rPr lang="cs-CZ" sz="2600" dirty="0"/>
              <a:t>následně novela prováděcí vyhlášky</a:t>
            </a:r>
          </a:p>
          <a:p>
            <a:endParaRPr lang="cs-CZ" sz="2600" dirty="0"/>
          </a:p>
          <a:p>
            <a:r>
              <a:rPr lang="cs-CZ" sz="2600" dirty="0"/>
              <a:t>údaje o přijímacím řízení zveřejňujte také na www.EDULK.cz – v tomto roce pro jistotu duplicita</a:t>
            </a:r>
          </a:p>
          <a:p>
            <a:endParaRPr lang="cs-CZ" sz="2600" dirty="0"/>
          </a:p>
          <a:p>
            <a:r>
              <a:rPr lang="cs-CZ" sz="2600" dirty="0"/>
              <a:t>generální výjimka z nejvyššího počtu žáků ve třídě – rozhodnuto bude začátkem ledna</a:t>
            </a:r>
          </a:p>
          <a:p>
            <a:r>
              <a:rPr lang="cs-CZ" sz="2600" dirty="0"/>
              <a:t>spíše se přikláníme ponechat tato místa pro řešení případných problémů v přijímacím řízení  </a:t>
            </a:r>
          </a:p>
          <a:p>
            <a:pPr marL="0" indent="0">
              <a:buNone/>
            </a:pPr>
            <a:endParaRPr lang="cs-CZ" sz="2600" dirty="0"/>
          </a:p>
          <a:p>
            <a:pPr marL="0" indent="0">
              <a:buNone/>
            </a:pPr>
            <a:r>
              <a:rPr lang="cs-CZ" sz="2600" dirty="0"/>
              <a:t>       </a:t>
            </a:r>
          </a:p>
          <a:p>
            <a:pPr marL="0" indent="0">
              <a:buNone/>
            </a:pP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674425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40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    </a:t>
            </a:r>
            <a:r>
              <a:rPr lang="cs-CZ" sz="4000" dirty="0"/>
              <a:t>Děkuji za pozornost </a:t>
            </a:r>
            <a:r>
              <a:rPr lang="cs-CZ" sz="4000" dirty="0">
                <a:sym typeface="Wingdings" panose="05000000000000000000" pitchFamily="2" charset="2"/>
              </a:rPr>
              <a:t></a:t>
            </a:r>
            <a:endParaRPr lang="cs-CZ" sz="40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</a:t>
            </a:r>
            <a:r>
              <a:rPr lang="cs-CZ" dirty="0">
                <a:hlinkClick r:id="rId2"/>
              </a:rPr>
              <a:t>helena.vaskova@kraj-lbc.cz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485 226 218</a:t>
            </a:r>
          </a:p>
          <a:p>
            <a:pPr marL="0" indent="0">
              <a:buNone/>
            </a:pPr>
            <a:r>
              <a:rPr lang="cs-CZ" dirty="0"/>
              <a:t>                                      739 541 698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829994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907</TotalTime>
  <Words>368</Words>
  <Application>Microsoft Office PowerPoint</Application>
  <PresentationFormat>Předvádění na obrazovce (4:3)</PresentationFormat>
  <Paragraphs>68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Právní okénko</vt:lpstr>
      <vt:lpstr>Termíny porad v roce 2024 </vt:lpstr>
      <vt:lpstr>Školský rejstřík </vt:lpstr>
      <vt:lpstr>Výkazy</vt:lpstr>
      <vt:lpstr>FKSP</vt:lpstr>
      <vt:lpstr>Organizační změny</vt:lpstr>
      <vt:lpstr>Ukrajina</vt:lpstr>
      <vt:lpstr>Přijímací řízení 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Vašková Helena</cp:lastModifiedBy>
  <cp:revision>8</cp:revision>
  <cp:lastPrinted>2023-12-13T14:47:14Z</cp:lastPrinted>
  <dcterms:created xsi:type="dcterms:W3CDTF">2023-03-08T15:30:40Z</dcterms:created>
  <dcterms:modified xsi:type="dcterms:W3CDTF">2023-12-13T14:49:24Z</dcterms:modified>
</cp:coreProperties>
</file>