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5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12.04.2023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12.04.2023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12.04.2023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12.04.2023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12.04.2023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12.04.2023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12.04.2023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12.04.2023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helena.vaskova@kraj-lbc.cz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helena.vaskova@kraj-lbc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3581" y="1825435"/>
            <a:ext cx="4456651" cy="939030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Právní okénko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459050E-82FC-1ACF-3F40-0F10FD1FD0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62" y="1825435"/>
            <a:ext cx="3835970" cy="3909269"/>
          </a:xfrm>
          <a:prstGeom prst="rect">
            <a:avLst/>
          </a:prstGeom>
          <a:ln>
            <a:noFill/>
          </a:ln>
          <a:effectLst>
            <a:softEdge rad="139700"/>
          </a:effectLst>
        </p:spPr>
      </p:pic>
      <p:sp>
        <p:nvSpPr>
          <p:cNvPr id="6" name="Podnadpis 2">
            <a:extLst>
              <a:ext uri="{FF2B5EF4-FFF2-40B4-BE49-F238E27FC236}">
                <a16:creationId xmlns:a16="http://schemas.microsoft.com/office/drawing/2014/main" id="{75CB763E-80DE-F107-360A-96D4DC74CDBC}"/>
              </a:ext>
            </a:extLst>
          </p:cNvPr>
          <p:cNvSpPr txBox="1">
            <a:spLocks/>
          </p:cNvSpPr>
          <p:nvPr/>
        </p:nvSpPr>
        <p:spPr>
          <a:xfrm>
            <a:off x="543188" y="1300490"/>
            <a:ext cx="5215855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600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70532AB-6BDC-F565-FE08-C691E0518979}"/>
              </a:ext>
            </a:extLst>
          </p:cNvPr>
          <p:cNvSpPr txBox="1"/>
          <p:nvPr/>
        </p:nvSpPr>
        <p:spPr>
          <a:xfrm>
            <a:off x="4240781" y="3745313"/>
            <a:ext cx="445665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cs-CZ" sz="2000" dirty="0"/>
              <a:t>Porada s řediteli škol a školských zařízení zřizovaných Libereckým krajem</a:t>
            </a:r>
          </a:p>
          <a:p>
            <a:pPr algn="r"/>
            <a:r>
              <a:rPr lang="cs-CZ" sz="2000" dirty="0"/>
              <a:t>Liberec</a:t>
            </a:r>
          </a:p>
          <a:p>
            <a:pPr algn="r"/>
            <a:r>
              <a:rPr lang="cs-CZ" sz="2000" dirty="0"/>
              <a:t>13. duben 2023</a:t>
            </a:r>
          </a:p>
        </p:txBody>
      </p:sp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Novely vybraných právních předpisů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Výjimky z nejvyššího stanoveného počtu žáků ve třídě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Nabídka semináře</a:t>
            </a:r>
          </a:p>
        </p:txBody>
      </p:sp>
    </p:spTree>
    <p:extLst>
      <p:ext uri="{BB962C8B-B14F-4D97-AF65-F5344CB8AC3E}">
        <p14:creationId xmlns:p14="http://schemas.microsoft.com/office/powerpoint/2010/main" val="368286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Návrhy novel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cs-CZ" b="1" dirty="0"/>
              <a:t>Školský zákon </a:t>
            </a:r>
          </a:p>
          <a:p>
            <a:pPr marL="0" indent="0">
              <a:buNone/>
            </a:pPr>
            <a:r>
              <a:rPr lang="cs-CZ" dirty="0"/>
              <a:t>   - velké množství připomínek, některé nevypořádány</a:t>
            </a:r>
          </a:p>
          <a:p>
            <a:pPr marL="0" indent="0">
              <a:buNone/>
            </a:pPr>
            <a:r>
              <a:rPr lang="cs-CZ" dirty="0"/>
              <a:t>   - ještě ani neprojednala vláda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</a:t>
            </a:r>
            <a:r>
              <a:rPr lang="cs-CZ" b="1" dirty="0"/>
              <a:t>Zákon o pedagogických pracovnících</a:t>
            </a:r>
          </a:p>
          <a:p>
            <a:pPr marL="0" indent="0">
              <a:buNone/>
            </a:pPr>
            <a:r>
              <a:rPr lang="cs-CZ" dirty="0"/>
              <a:t>    - projednávání v PS přerušeno do úterý 18. dubna 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 </a:t>
            </a:r>
            <a:r>
              <a:rPr lang="cs-CZ" b="1" dirty="0"/>
              <a:t>Zákoník práce </a:t>
            </a:r>
          </a:p>
          <a:p>
            <a:pPr marL="0" indent="0">
              <a:buNone/>
            </a:pPr>
            <a:r>
              <a:rPr lang="cs-CZ" b="1" dirty="0"/>
              <a:t>     </a:t>
            </a:r>
            <a:r>
              <a:rPr lang="cs-CZ" dirty="0"/>
              <a:t>- velké množství připomínek</a:t>
            </a:r>
          </a:p>
          <a:p>
            <a:pPr marL="0" indent="0">
              <a:buNone/>
            </a:pPr>
            <a:r>
              <a:rPr lang="cs-CZ" b="1" dirty="0"/>
              <a:t>     </a:t>
            </a:r>
            <a:r>
              <a:rPr lang="cs-CZ" dirty="0"/>
              <a:t>- schváleno vládou</a:t>
            </a:r>
            <a:endParaRPr lang="cs-CZ" b="1" dirty="0"/>
          </a:p>
          <a:p>
            <a:pPr marL="0" indent="0">
              <a:buNone/>
            </a:pPr>
            <a:r>
              <a:rPr lang="cs-CZ" dirty="0"/>
              <a:t>    </a:t>
            </a:r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3285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b="1" dirty="0"/>
              <a:t>Novela zákona o specifických zdravotnických službách a prováděcí vyhlášky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sz="2400" dirty="0"/>
              <a:t>z přílohy k prováděcí vyhlášce (druhy rizik pracovního prostředí) vypadli zaměstnanci škol a školských zařízení  </a:t>
            </a:r>
          </a:p>
          <a:p>
            <a:r>
              <a:rPr lang="cs-CZ" sz="2400" dirty="0"/>
              <a:t>nově nemusí zaměstnanci v 1. a 2. skupině absolvovat periodické prohlídky</a:t>
            </a:r>
          </a:p>
          <a:p>
            <a:r>
              <a:rPr lang="cs-CZ" sz="2400" dirty="0"/>
              <a:t>nově se na ně nevztahuje povinnost mít vstupní prohlídku před uzavřením DPP a DPČ</a:t>
            </a:r>
          </a:p>
          <a:p>
            <a:r>
              <a:rPr lang="cs-CZ" sz="2400" dirty="0"/>
              <a:t>vstupní prohlídka možná také u registrujícího praktického lékaře</a:t>
            </a:r>
          </a:p>
          <a:p>
            <a:r>
              <a:rPr lang="cs-CZ" sz="2400" dirty="0"/>
              <a:t>nadále platí, že potvrzení o zdravotní způsobilosti je třeba předložit </a:t>
            </a:r>
            <a:r>
              <a:rPr lang="cs-CZ" sz="2400" b="1" u="sng" dirty="0"/>
              <a:t>před</a:t>
            </a:r>
            <a:r>
              <a:rPr lang="cs-CZ" sz="2400" dirty="0"/>
              <a:t> vznikem pracovního poměru</a:t>
            </a:r>
          </a:p>
          <a:p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766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Výjimky z nejvyššího stanoveného počtu žáků ve třídě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2600" dirty="0"/>
              <a:t>Do SŠ vstupují silné ročníky, proto lze požádat o výjimku </a:t>
            </a:r>
          </a:p>
          <a:p>
            <a:r>
              <a:rPr lang="cs-CZ" sz="2600" dirty="0"/>
              <a:t>pro obory s maturitní zkouškou</a:t>
            </a:r>
          </a:p>
          <a:p>
            <a:r>
              <a:rPr lang="cs-CZ" sz="2600" dirty="0"/>
              <a:t>pro první ročník školního roku 2023/2024</a:t>
            </a:r>
          </a:p>
          <a:p>
            <a:r>
              <a:rPr lang="cs-CZ" sz="2600" dirty="0"/>
              <a:t>v rámci stávající kapacity - za dodržení kapacity oboru i školy </a:t>
            </a:r>
          </a:p>
          <a:p>
            <a:r>
              <a:rPr lang="cs-CZ" sz="2600" dirty="0"/>
              <a:t>hned ještě pro probíhající přijímací řízení, příp. kdykoli do září</a:t>
            </a:r>
          </a:p>
          <a:p>
            <a:endParaRPr lang="cs-CZ" sz="2600" dirty="0"/>
          </a:p>
          <a:p>
            <a:pPr marL="0" indent="0">
              <a:buNone/>
            </a:pPr>
            <a:r>
              <a:rPr lang="cs-CZ" sz="2600" dirty="0"/>
              <a:t>Doporučené navýšení na 32 žáků ve třídě – budoucí opakování, stěhování atd.</a:t>
            </a:r>
          </a:p>
          <a:p>
            <a:pPr marL="0" indent="0">
              <a:buNone/>
            </a:pPr>
            <a:r>
              <a:rPr lang="cs-CZ" sz="2600" dirty="0"/>
              <a:t> 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4425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Nabídka semináře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600" b="1" dirty="0"/>
              <a:t>Časté dotazy v oblasti škody způsobené příspěvkové organizaci žákem/zaměstnancem/třetí osobou:</a:t>
            </a:r>
          </a:p>
          <a:p>
            <a:r>
              <a:rPr lang="cs-CZ" sz="2600" dirty="0"/>
              <a:t>kdy je dána odpovědnost konkrétní osoby za vznik škody?</a:t>
            </a:r>
          </a:p>
          <a:p>
            <a:r>
              <a:rPr lang="cs-CZ" sz="2600" dirty="0"/>
              <a:t>má PO povinnost vymáhat škodu? </a:t>
            </a:r>
          </a:p>
          <a:p>
            <a:r>
              <a:rPr lang="cs-CZ" sz="2600" dirty="0"/>
              <a:t>Jak stanovit výši škody?</a:t>
            </a:r>
          </a:p>
          <a:p>
            <a:r>
              <a:rPr lang="cs-CZ" sz="2600" dirty="0"/>
              <a:t>Lze výši náhrady škody snížit? Z jakých důvodů?</a:t>
            </a:r>
          </a:p>
          <a:p>
            <a:r>
              <a:rPr lang="cs-CZ" sz="2600" dirty="0"/>
              <a:t>…</a:t>
            </a:r>
          </a:p>
          <a:p>
            <a:pPr marL="0" indent="0">
              <a:buNone/>
            </a:pPr>
            <a:r>
              <a:rPr lang="cs-CZ" sz="2600" b="1" dirty="0"/>
              <a:t>Napište mi na </a:t>
            </a:r>
            <a:r>
              <a:rPr lang="cs-CZ" sz="2600" b="1" dirty="0">
                <a:hlinkClick r:id="rId2"/>
              </a:rPr>
              <a:t>helena.vaskova@kraj-lbc.cz</a:t>
            </a:r>
            <a:r>
              <a:rPr lang="cs-CZ" sz="2600" b="1" dirty="0"/>
              <a:t> do konce dubna, zda máte zájem o seminář na toto téma.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2262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40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   </a:t>
            </a:r>
            <a:r>
              <a:rPr lang="cs-CZ" sz="4000" dirty="0"/>
              <a:t>Děkuji </a:t>
            </a:r>
            <a:r>
              <a:rPr lang="cs-CZ" sz="4000"/>
              <a:t>za pozornost </a:t>
            </a:r>
            <a:r>
              <a:rPr lang="cs-CZ" sz="4000">
                <a:sym typeface="Wingdings" panose="05000000000000000000" pitchFamily="2" charset="2"/>
              </a:rPr>
              <a:t></a:t>
            </a:r>
            <a:endParaRPr lang="cs-CZ" sz="40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</a:t>
            </a:r>
            <a:r>
              <a:rPr lang="cs-CZ" dirty="0">
                <a:hlinkClick r:id="rId2"/>
              </a:rPr>
              <a:t>helena.vaskova@kraj-lbc.cz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485 226 218</a:t>
            </a:r>
          </a:p>
          <a:p>
            <a:pPr marL="0" indent="0">
              <a:buNone/>
            </a:pPr>
            <a:r>
              <a:rPr lang="cs-CZ" dirty="0"/>
              <a:t>                                      739 541 698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2999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217</TotalTime>
  <Words>316</Words>
  <Application>Microsoft Office PowerPoint</Application>
  <PresentationFormat>Předvádění na obrazovce 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Motiv Office</vt:lpstr>
      <vt:lpstr>Právní okénko</vt:lpstr>
      <vt:lpstr>Obsah</vt:lpstr>
      <vt:lpstr>Návrhy novel </vt:lpstr>
      <vt:lpstr>Novela zákona o specifických zdravotnických službách a prováděcí vyhlášky </vt:lpstr>
      <vt:lpstr>Výjimky z nejvyššího stanoveného počtu žáků ve třídě</vt:lpstr>
      <vt:lpstr>Nabídka semináře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Vašková Helena</cp:lastModifiedBy>
  <cp:revision>4</cp:revision>
  <cp:lastPrinted>2023-04-12T09:47:34Z</cp:lastPrinted>
  <dcterms:created xsi:type="dcterms:W3CDTF">2023-03-08T15:30:40Z</dcterms:created>
  <dcterms:modified xsi:type="dcterms:W3CDTF">2023-04-12T09:59:09Z</dcterms:modified>
</cp:coreProperties>
</file>