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87" r:id="rId4"/>
    <p:sldId id="309" r:id="rId5"/>
    <p:sldId id="310" r:id="rId6"/>
    <p:sldId id="295" r:id="rId7"/>
    <p:sldId id="296" r:id="rId8"/>
    <p:sldId id="290" r:id="rId9"/>
    <p:sldId id="302" r:id="rId10"/>
    <p:sldId id="279" r:id="rId11"/>
    <p:sldId id="311" r:id="rId12"/>
    <p:sldId id="303" r:id="rId13"/>
    <p:sldId id="265" r:id="rId14"/>
  </p:sldIdLst>
  <p:sldSz cx="9144000" cy="6858000" type="screen4x3"/>
  <p:notesSz cx="9874250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4D4D4D"/>
    <a:srgbClr val="C81704"/>
    <a:srgbClr val="1581B7"/>
    <a:srgbClr val="A7143F"/>
    <a:srgbClr val="800000"/>
    <a:srgbClr val="A31403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82" autoAdjust="0"/>
  </p:normalViewPr>
  <p:slideViewPr>
    <p:cSldViewPr>
      <p:cViewPr varScale="1">
        <p:scale>
          <a:sx n="50" d="100"/>
          <a:sy n="50" d="100"/>
        </p:scale>
        <p:origin x="78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361F45-07C0-45F7-9C5D-CCD2D4E894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150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831" y="2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1675" y="509588"/>
            <a:ext cx="3395663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6953" y="3228127"/>
            <a:ext cx="7900347" cy="305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56"/>
            <a:ext cx="427942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A3B9A5-02D0-499F-BF54-7D9810860D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1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ED57B-FAB7-4BC1-AF95-80AD39608602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10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11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2775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4ABEE4-F60A-4A56-9040-B9AA3D0B5BE4}" type="slidenum">
              <a:rPr lang="cs-CZ" sz="1200"/>
              <a:pPr algn="r"/>
              <a:t>12</a:t>
            </a:fld>
            <a:endParaRPr lang="cs-CZ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884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87EB9-4CBD-41F3-ACA8-521DD775A9EC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881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2723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80DA8-6D6E-4266-9692-044B506514B6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098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7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914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8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5594831" y="6456256"/>
            <a:ext cx="4277841" cy="33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C5F6B1-8C2C-403A-8A0A-9491745F007B}" type="slidenum">
              <a:rPr lang="cs-CZ" sz="1200"/>
              <a:pPr algn="r"/>
              <a:t>9</a:t>
            </a:fld>
            <a:endParaRPr lang="cs-CZ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64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ROPP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00900" cy="865187"/>
          </a:xfrm>
        </p:spPr>
        <p:txBody>
          <a:bodyPr/>
          <a:lstStyle>
            <a:lvl1pPr algn="r"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3863" y="4581525"/>
            <a:ext cx="5759450" cy="16795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611981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611981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ROPPT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549275"/>
            <a:ext cx="5473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matouskova@kraj-lbc.cz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lk.cz/navrhnete-osobnost-na-oceneni-pedagogickych-pracovniku-skol-a-skolskych-zarizeni-u-prilezitosti-dne-ucitelu-2023-n470663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keta.peterkova@kraj-lbc.cz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904" y="3140968"/>
            <a:ext cx="5040808" cy="793179"/>
          </a:xfrm>
        </p:spPr>
        <p:txBody>
          <a:bodyPr/>
          <a:lstStyle/>
          <a:p>
            <a:pPr algn="l" eaLnBrk="1" hangingPunct="1">
              <a:defRPr/>
            </a:pP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r>
              <a:rPr lang="cs-CZ" sz="2400" dirty="0"/>
              <a:t>		Právní okénko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dirty="0"/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491880" y="3284984"/>
            <a:ext cx="5472607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endParaRPr lang="cs-CZ" dirty="0"/>
          </a:p>
          <a:p>
            <a:pPr algn="r"/>
            <a:r>
              <a:rPr lang="cs-CZ" dirty="0"/>
              <a:t>Porada s řediteli škol a školských zařízení zřizovaných Libereckým krajem</a:t>
            </a:r>
          </a:p>
          <a:p>
            <a:pPr algn="r"/>
            <a:r>
              <a:rPr lang="cs-CZ" dirty="0"/>
              <a:t>Liberec</a:t>
            </a:r>
          </a:p>
          <a:p>
            <a:pPr algn="r"/>
            <a:r>
              <a:rPr lang="cs-CZ" dirty="0"/>
              <a:t>15. prosince 2022</a:t>
            </a:r>
          </a:p>
          <a:p>
            <a:pPr algn="r"/>
            <a:r>
              <a:rPr lang="cs-CZ" dirty="0"/>
              <a:t> 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7" y="3284984"/>
            <a:ext cx="3038287" cy="3096344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Přijímací řízení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r>
              <a:rPr lang="cs-CZ" sz="2400" b="1" u="sng" dirty="0">
                <a:latin typeface="Arial" charset="0"/>
              </a:rPr>
              <a:t>Uchazeči dle Lex Ukrajina: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Nutno doložit s přihláškou doklad o dočasné ochraně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Lze nahradit doklad prokazující předchozí vzdělání, splnění PŠD atd. čestným prohlášením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Lze zařadit i do probíhajícího prvního ročníku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Na žádost se promine zkouška z ČJ, žádost nemusí být součástí přihlášky, nutná znalost ČJ se ověří pohovorem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Přijímací řízení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r>
              <a:rPr lang="cs-CZ" sz="2400" b="1" u="sng" dirty="0">
                <a:latin typeface="Arial" charset="0"/>
              </a:rPr>
              <a:t>Uchazeči dle Lex Ukrajina:</a:t>
            </a:r>
          </a:p>
          <a:p>
            <a:pPr marL="457200" lvl="1" indent="0" eaLnBrk="1" hangingPunct="1">
              <a:buNone/>
            </a:pPr>
            <a:endParaRPr lang="cs-CZ" sz="2400" b="1" u="sng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Na žádost, která musí být součástí přihlášky, má uchazeč právo konat písemný test JPZ </a:t>
            </a:r>
            <a:br>
              <a:rPr lang="cs-CZ" sz="2400" b="1" dirty="0">
                <a:latin typeface="Arial" charset="0"/>
              </a:rPr>
            </a:br>
            <a:r>
              <a:rPr lang="cs-CZ" sz="2400" b="1" dirty="0">
                <a:latin typeface="Arial" charset="0"/>
              </a:rPr>
              <a:t>z matematiky v ukrajinštině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Písemný test školní přijímací zkoušky lze zadat na žádost, která je součástí přihlášky, v ukrajinském jazyce - </a:t>
            </a:r>
            <a:r>
              <a:rPr lang="cs-CZ" sz="2400" b="1" dirty="0" err="1">
                <a:latin typeface="Arial" charset="0"/>
              </a:rPr>
              <a:t>info</a:t>
            </a:r>
            <a:r>
              <a:rPr lang="cs-CZ" sz="2400" b="1" dirty="0">
                <a:latin typeface="Arial" charset="0"/>
              </a:rPr>
              <a:t>, zda to škola umožní je součástí „vyhlášení“ přijímacího řízení; pokud ne 25 % času navíc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5613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530225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Přijímací řízení </a:t>
            </a:r>
            <a:endParaRPr lang="cs-CZ" sz="1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POZOR – 3 skupiny uchazečů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1. běžní uchazeči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2. uchazeči – cizinci -  dle § 20 školského zákona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3. cizinci – Ukrajinci s dočasnou ochranou – Lex Ukrajina + opatření obecné povahy k přijímacímu řízení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3906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endParaRPr lang="cs-CZ" dirty="0"/>
          </a:p>
          <a:p>
            <a:pPr algn="ctr" eaLnBrk="1" hangingPunct="1">
              <a:buFont typeface="Wingdings" pitchFamily="2" charset="2"/>
              <a:buNone/>
            </a:pPr>
            <a:r>
              <a:rPr lang="cs-CZ" dirty="0"/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2800" b="1" dirty="0"/>
              <a:t>Děkuji za pozornost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4000" b="1" dirty="0">
                <a:sym typeface="Wingdings" panose="05000000000000000000" pitchFamily="2" charset="2"/>
              </a:rPr>
              <a:t></a:t>
            </a:r>
          </a:p>
          <a:p>
            <a:pPr algn="ctr" eaLnBrk="1" hangingPunct="1">
              <a:buFont typeface="Wingdings" pitchFamily="2" charset="2"/>
              <a:buNone/>
            </a:pPr>
            <a:endParaRPr lang="cs-CZ" sz="4000" b="1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Obsah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r>
              <a:rPr lang="cs-CZ" sz="2400" b="1" dirty="0">
                <a:latin typeface="Arial" charset="0"/>
              </a:rPr>
              <a:t>Organizační záležitosti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Zástupce ředitele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Novely právních předpisů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Přijímací řízení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Termíny porad v roce 2023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4. dubna  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- SPŠSE Liberec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21. – 22. září 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- místo bude upřesněno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13. prosince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	- v multimediálním sále na KÚ?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15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Hlášení změn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Změny v osobních údajích a další relevantní skutečnosti, zejména takové, které mohou mít vliv na platové zařazení oznamte bezodkladně zřizovateli.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Bc. Lucie Matoušková</a:t>
            </a: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	</a:t>
            </a:r>
            <a:r>
              <a:rPr lang="cs-CZ" sz="2400" b="1" dirty="0">
                <a:latin typeface="Arial" charset="0"/>
                <a:hlinkClick r:id="rId3"/>
              </a:rPr>
              <a:t>lucie.matouskova@kraj-lbc.cz</a:t>
            </a: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   tel.  485 226 639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631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Den učitelů 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/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Nominace na ocenění v rámci Dne učitelů </a:t>
            </a:r>
            <a:br>
              <a:rPr lang="cs-CZ" sz="2400" b="1" dirty="0">
                <a:latin typeface="Arial" charset="0"/>
              </a:rPr>
            </a:br>
            <a:r>
              <a:rPr lang="cs-CZ" sz="2400" b="1" dirty="0">
                <a:latin typeface="Arial" charset="0"/>
              </a:rPr>
              <a:t>do 14.ledna 2023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nominace Den učitelů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Kontaktní osoba</a:t>
            </a:r>
          </a:p>
          <a:p>
            <a:pPr marL="914400" lvl="2" indent="0" eaLnBrk="1" hangingPunct="1">
              <a:buNone/>
            </a:pPr>
            <a:r>
              <a:rPr lang="cs-CZ" sz="2400" b="1" dirty="0">
                <a:latin typeface="Arial" charset="0"/>
              </a:rPr>
              <a:t>Markéta Peterková</a:t>
            </a:r>
          </a:p>
          <a:p>
            <a:pPr marL="914400" lvl="2" indent="0" eaLnBrk="1" hangingPunct="1">
              <a:buNone/>
            </a:pPr>
            <a:r>
              <a:rPr lang="cs-CZ" sz="2400" b="1" dirty="0">
                <a:latin typeface="Arial" charset="0"/>
                <a:hlinkClick r:id="rId4"/>
              </a:rPr>
              <a:t>marketa.peterkova@kraj-lbc.cz</a:t>
            </a:r>
            <a:endParaRPr lang="cs-CZ" sz="2400" b="1" dirty="0">
              <a:latin typeface="Arial" charset="0"/>
            </a:endParaRPr>
          </a:p>
          <a:p>
            <a:pPr marL="914400" lvl="2" indent="0" eaLnBrk="1" hangingPunct="1">
              <a:buNone/>
            </a:pPr>
            <a:r>
              <a:rPr lang="cs-CZ" sz="2400" b="1" dirty="0">
                <a:latin typeface="Arial" charset="0"/>
              </a:rPr>
              <a:t>Tel. 485 226 235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674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Zástupce ředitele</a:t>
            </a:r>
            <a:endParaRPr lang="cs-CZ" dirty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Povinnost ustanovit zástupce ředitele vyplývá ze zřizovací listiny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Je-li stanoveno více zástupců, musí být organizačním řádem určeno jejich pořadí, to musí být veřejně dostupné, např. na webových stránkách školy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Je-li zástupce ředitele zapsán v obchodním rejstříku, nezapomínat aktualizovat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Nelze jakkoli omezovat pravomoc alespoň jednoho zástupce ředitele – v době nepřítomnosti ředitele ho zastupuje </a:t>
            </a:r>
            <a:r>
              <a:rPr lang="cs-CZ" sz="2400" b="1" u="sng" dirty="0">
                <a:latin typeface="Arial" charset="0"/>
              </a:rPr>
              <a:t>v plném rozsahu!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dirty="0">
              <a:solidFill>
                <a:srgbClr val="292929"/>
              </a:solidFill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	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marL="457200" lvl="1" indent="0" eaLnBrk="1" hangingPunct="1">
              <a:buNone/>
            </a:pPr>
            <a:endParaRPr lang="cs-CZ" sz="2400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>
              <a:buFont typeface="Wingdings" pitchFamily="2" charset="2"/>
              <a:buNone/>
            </a:pPr>
            <a:endParaRPr lang="cs-CZ" dirty="0"/>
          </a:p>
          <a:p>
            <a:pPr lvl="1" eaLnBrk="1" hangingPunct="1"/>
            <a:endParaRPr lang="cs-CZ" dirty="0"/>
          </a:p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03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476672"/>
            <a:ext cx="5473700" cy="647700"/>
          </a:xfrm>
        </p:spPr>
        <p:txBody>
          <a:bodyPr/>
          <a:lstStyle/>
          <a:p>
            <a:pPr lvl="1" eaLnBrk="1" hangingPunct="1"/>
            <a:br>
              <a:rPr lang="cs-CZ" sz="2400" dirty="0">
                <a:latin typeface="Arial" charset="0"/>
              </a:rPr>
            </a:br>
            <a:r>
              <a:rPr lang="cs-CZ" sz="2400" dirty="0">
                <a:latin typeface="Arial" charset="0"/>
              </a:rPr>
              <a:t>Zástupce ředitele</a:t>
            </a: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12776"/>
            <a:ext cx="8229600" cy="52562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Postupně bude upraven text článku 4, odstavec 4.2. ve zřizovacích listinách. 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2.     Ředitel stanoví svého zástupce, který ho zastupuje v plném rozsahu práv a povinností. V případě ustanovení více zástupců, určí ředitel jejich pořadí při zastupování v organizačním řádu organizace,   </a:t>
            </a:r>
            <a:r>
              <a:rPr lang="cs-CZ" sz="2400" b="1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přičemž alespoň první </a:t>
            </a:r>
            <a:r>
              <a:rPr lang="cs-CZ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 zástupců musí být vždy ustanoven v plném rozsahu práv a povinností.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endParaRPr lang="cs-CZ" sz="2400" b="1" u="sng" dirty="0">
              <a:latin typeface="Arial" charset="0"/>
            </a:endParaRPr>
          </a:p>
          <a:p>
            <a:pPr marL="457200" lvl="1" indent="0" eaLnBrk="1" hangingPunct="1">
              <a:buNone/>
            </a:pPr>
            <a:endParaRPr lang="cs-CZ" sz="2400" b="1" u="sng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22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404664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Novely právních předpisů </a:t>
            </a: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       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Zákon. č. 563/2004 Sb., o pedagogických pracovnících a o změně některých zákonů 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Zákon č. 262/2006 Sb., zákoník práce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Zákon č. 561/2004 Sb., o předškolním, základním, středním, vyšším odborném a jiném vzdělávání 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endParaRPr lang="cs-CZ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20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0" y="548680"/>
            <a:ext cx="5473700" cy="647700"/>
          </a:xfrm>
        </p:spPr>
        <p:txBody>
          <a:bodyPr/>
          <a:lstStyle/>
          <a:p>
            <a:pPr lvl="1" eaLnBrk="1" hangingPunct="1"/>
            <a:r>
              <a:rPr lang="cs-CZ" sz="2400" dirty="0">
                <a:latin typeface="Arial" charset="0"/>
              </a:rPr>
              <a:t>Přijímací řízení </a:t>
            </a:r>
            <a:br>
              <a:rPr lang="cs-CZ" sz="2400" dirty="0">
                <a:latin typeface="Arial" charset="0"/>
              </a:rPr>
            </a:br>
            <a:endParaRPr lang="cs-CZ" dirty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dirty="0"/>
              <a:t>      </a:t>
            </a:r>
          </a:p>
          <a:p>
            <a:pPr lvl="1" eaLnBrk="1" hangingPunct="1"/>
            <a:r>
              <a:rPr lang="cs-CZ" sz="2400" b="1" dirty="0">
                <a:latin typeface="Arial" charset="0"/>
              </a:rPr>
              <a:t>Podle stávajících právních předpisů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Pro přijímání uchazečů dle Lex Ukrajina (zákon č. 67/2022 Sb.) vydalo MŠMT Opatření obecné povahy č.j.: MSMT-29772/2022-1</a:t>
            </a:r>
          </a:p>
          <a:p>
            <a:pPr marL="457200" lvl="1" indent="0" eaLnBrk="1" hangingPunct="1">
              <a:buNone/>
            </a:pPr>
            <a:endParaRPr lang="cs-CZ" sz="2400" b="1" dirty="0">
              <a:latin typeface="Arial" charset="0"/>
            </a:endParaRPr>
          </a:p>
          <a:p>
            <a:pPr lvl="1" eaLnBrk="1" hangingPunct="1"/>
            <a:r>
              <a:rPr lang="cs-CZ" sz="2400" b="1" dirty="0">
                <a:latin typeface="Arial" charset="0"/>
              </a:rPr>
              <a:t>Metodika, odkazy a další, též v ukrajinštině, nejen k přijímacímu řízení na www.edu.cz</a:t>
            </a:r>
          </a:p>
          <a:p>
            <a:pPr lvl="1" eaLnBrk="1" hangingPunct="1"/>
            <a:endParaRPr lang="cs-CZ" sz="2400" b="1" dirty="0">
              <a:latin typeface="Arial" charset="0"/>
            </a:endParaRPr>
          </a:p>
          <a:p>
            <a:pPr marL="457200" lvl="1" indent="0" eaLnBrk="1" hangingPunct="1">
              <a:buNone/>
            </a:pPr>
            <a:r>
              <a:rPr lang="cs-CZ" sz="2400" b="1" dirty="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22449198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5443</TotalTime>
  <Words>577</Words>
  <Application>Microsoft Office PowerPoint</Application>
  <PresentationFormat>Předvádění na obrazovce (4:3)</PresentationFormat>
  <Paragraphs>183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Verdana</vt:lpstr>
      <vt:lpstr>Wingdings</vt:lpstr>
      <vt:lpstr>Výchozí návrh</vt:lpstr>
      <vt:lpstr>       Právní okénko    </vt:lpstr>
      <vt:lpstr>Obsah</vt:lpstr>
      <vt:lpstr>Termíny porad v roce 2023</vt:lpstr>
      <vt:lpstr>Hlášení změn</vt:lpstr>
      <vt:lpstr>Den učitelů </vt:lpstr>
      <vt:lpstr>Zástupce ředitele</vt:lpstr>
      <vt:lpstr> Zástupce ředitele</vt:lpstr>
      <vt:lpstr>Novely právních předpisů </vt:lpstr>
      <vt:lpstr>Přijímací řízení  </vt:lpstr>
      <vt:lpstr>Přijímací řízení </vt:lpstr>
      <vt:lpstr>Přijímací řízení </vt:lpstr>
      <vt:lpstr>Přijímací řízení </vt:lpstr>
      <vt:lpstr>Prezentace aplikace PowerPoint</vt:lpstr>
    </vt:vector>
  </TitlesOfParts>
  <Manager>Robert Gamba</Manager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porady ředitelů škol a školských zařízení</dc:title>
  <dc:subject>Administrativa</dc:subject>
  <dc:creator>Leoš Křeček</dc:creator>
  <cp:lastModifiedBy>Vašková Helena</cp:lastModifiedBy>
  <cp:revision>328</cp:revision>
  <cp:lastPrinted>2022-03-23T17:10:23Z</cp:lastPrinted>
  <dcterms:created xsi:type="dcterms:W3CDTF">2007-06-26T22:35:24Z</dcterms:created>
  <dcterms:modified xsi:type="dcterms:W3CDTF">2022-12-14T14:41:22Z</dcterms:modified>
</cp:coreProperties>
</file>