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8" r:id="rId2"/>
    <p:sldId id="331" r:id="rId3"/>
    <p:sldId id="333" r:id="rId4"/>
    <p:sldId id="354" r:id="rId5"/>
    <p:sldId id="349" r:id="rId6"/>
    <p:sldId id="355" r:id="rId7"/>
    <p:sldId id="356" r:id="rId8"/>
    <p:sldId id="357" r:id="rId9"/>
    <p:sldId id="358" r:id="rId10"/>
    <p:sldId id="353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alová Dagmar" initials="KD" lastIdx="1" clrIdx="0">
    <p:extLst>
      <p:ext uri="{19B8F6BF-5375-455C-9EA6-DF929625EA0E}">
        <p15:presenceInfo xmlns:p15="http://schemas.microsoft.com/office/powerpoint/2012/main" userId="S::dagmar.kasalova@kraj-lbc.cz::1fe919ee-57c2-43d6-bebd-f119378780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244" autoAdjust="0"/>
  </p:normalViewPr>
  <p:slideViewPr>
    <p:cSldViewPr showGuides="1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94E39353-04CB-43AB-AAD6-D4D3E0343D86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4AE34386-D41C-474B-AFD3-41189D0417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53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4T09:29:40.4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0,'1169'0,"-1147"0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4T09:29:45.8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29,'1'-1,"-1"0,0 0,1 0,0 0,-1 0,1 0,0-1,-1 2,1-1,0 0,0 0,0 0,0 0,0 0,0 1,0-1,0 0,0 1,0-1,0 1,0-1,0 1,0 0,1 0,-1-1,0 1,2 0,39-5,-37 5,432-4,-224 7,-134 1,117 20,-57-5,88 2,-139-13,-1-3,95-7,-47 0,-114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3711489B-F3AB-438C-8863-FF678E53A6BE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04D11E4D-5027-4DE6-96DD-BA311CD8E1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41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323528" y="1958975"/>
            <a:ext cx="7628384" cy="1470025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429000"/>
            <a:ext cx="7632848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1030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85392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309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4172272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808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393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3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59743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83264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832648"/>
          </a:xfrm>
        </p:spPr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81758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recekl\DOKUMENT\HEAD.jp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9" y="137620"/>
            <a:ext cx="8928992" cy="53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23528" y="403482"/>
            <a:ext cx="7272808" cy="50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980728"/>
            <a:ext cx="8496944" cy="56886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693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zs.cz/clanek/akreditace-erasmus-jako-clenska-karta-mezinarodnich-projektu-jake-vyhody-novinka-programu" TargetMode="External"/><Relationship Id="rId2" Type="http://schemas.openxmlformats.org/officeDocument/2006/relationships/hyperlink" Target="https://www.dzs.cz/clanek/zname-terminy-vyzvy-erasmus-pro-rok-202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zs.cz/program/erasmus/projekty-granty/skolni-vzdelavani#mobility-skoln%C3%A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5516" y="2492897"/>
            <a:ext cx="8712968" cy="864096"/>
          </a:xfrm>
        </p:spPr>
        <p:txBody>
          <a:bodyPr>
            <a:noAutofit/>
          </a:bodyPr>
          <a:lstStyle/>
          <a:p>
            <a:pPr algn="ctr"/>
            <a:r>
              <a:rPr lang="cs-CZ" sz="3200" dirty="0"/>
              <a:t>Oddělení projektů ve vzdělávání</a:t>
            </a:r>
            <a:endParaRPr lang="cs-CZ" sz="3200" dirty="0">
              <a:solidFill>
                <a:schemeClr val="accent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05A9151-6FD6-44F2-8FCD-17A69F966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5736" y="3962921"/>
            <a:ext cx="6551613" cy="2232247"/>
          </a:xfrm>
        </p:spPr>
        <p:txBody>
          <a:bodyPr>
            <a:noAutofit/>
          </a:bodyPr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15. prosince 2022</a:t>
            </a:r>
          </a:p>
          <a:p>
            <a:pPr algn="r" eaLnBrk="1" hangingPunct="1">
              <a:lnSpc>
                <a:spcPct val="90000"/>
              </a:lnSpc>
            </a:pPr>
            <a:endParaRPr lang="cs-CZ" altLang="cs-CZ" sz="2000" dirty="0"/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b="1" dirty="0"/>
              <a:t>Mgr. Dagmar Kasalová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dagmar.kasalova@kraj-lbc.cz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7AEE1-0331-7B9C-C6D0-031CE047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11" y="2065749"/>
            <a:ext cx="7772400" cy="1362075"/>
          </a:xfrm>
        </p:spPr>
        <p:txBody>
          <a:bodyPr/>
          <a:lstStyle/>
          <a:p>
            <a:r>
              <a:rPr lang="cs-CZ" dirty="0"/>
              <a:t>Děkuji za pozornost.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9C35BAC-6953-DAAD-CD14-CBEED32DE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3717032"/>
            <a:ext cx="7772400" cy="1500187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b="1" dirty="0">
                <a:solidFill>
                  <a:srgbClr val="000000"/>
                </a:solidFill>
              </a:rPr>
              <a:t>Mgr. Dagmar Kasalová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>
                <a:solidFill>
                  <a:srgbClr val="000000"/>
                </a:solidFill>
              </a:rPr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>
                <a:solidFill>
                  <a:srgbClr val="000000"/>
                </a:solidFill>
              </a:rPr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dagmar.kasalova@kraj-lbc.cz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3601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DE4452E9-1142-86A5-C374-FA6E6CD7E199}"/>
              </a:ext>
            </a:extLst>
          </p:cNvPr>
          <p:cNvSpPr txBox="1"/>
          <p:nvPr/>
        </p:nvSpPr>
        <p:spPr>
          <a:xfrm>
            <a:off x="395536" y="7647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Obsah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B85C53B-77DA-635A-F837-E589661E4265}"/>
              </a:ext>
            </a:extLst>
          </p:cNvPr>
          <p:cNvSpPr txBox="1"/>
          <p:nvPr/>
        </p:nvSpPr>
        <p:spPr>
          <a:xfrm>
            <a:off x="395536" y="1700808"/>
            <a:ext cx="67687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Erasmus +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Projekt LK: KAP LK II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Projekt LK: NAKAP LK II</a:t>
            </a:r>
          </a:p>
        </p:txBody>
      </p:sp>
    </p:spTree>
    <p:extLst>
      <p:ext uri="{BB962C8B-B14F-4D97-AF65-F5344CB8AC3E}">
        <p14:creationId xmlns:p14="http://schemas.microsoft.com/office/powerpoint/2010/main" val="161030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Erasmus+ - Dům zahraniční spolupráce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395536" y="1794296"/>
            <a:ext cx="856895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termíny  podávání žádostí pro rok 2023: </a:t>
            </a:r>
            <a:r>
              <a:rPr lang="cs-CZ" sz="2400" dirty="0">
                <a:hlinkClick r:id="rId2"/>
              </a:rPr>
              <a:t>https://www.dzs.cz/clanek/zname-terminy-vyzvy-erasmus-pro-rok-2023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informace k akreditaci (kdo nemá): </a:t>
            </a:r>
            <a:r>
              <a:rPr lang="cs-CZ" sz="2400" dirty="0">
                <a:hlinkClick r:id="rId3"/>
              </a:rPr>
              <a:t>https://www.dzs.cz/clanek/akreditace-erasmus-jako-clenska-karta-mezinarodnich-projektu-jake-vyhody-novinka-programu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informace k mobilitám: </a:t>
            </a:r>
            <a:r>
              <a:rPr lang="cs-CZ" sz="2400" dirty="0">
                <a:hlinkClick r:id="rId4"/>
              </a:rPr>
              <a:t>https://www.dzs.cz/program/erasmus/projekty-granty/skolni-vzdelavani#mobility-skoln%C3%AD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před podáním žádosti je nutné mít souhlas Rady kraje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5855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Erasmus+ - Dům zahraniční spolupráce</a:t>
            </a:r>
            <a:endParaRPr lang="cs-CZ" sz="3600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3C417AE-150C-1890-ED32-3D7D21711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652" y="2181051"/>
            <a:ext cx="7668695" cy="249589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Rukopis 5">
                <a:extLst>
                  <a:ext uri="{FF2B5EF4-FFF2-40B4-BE49-F238E27FC236}">
                    <a16:creationId xmlns:a16="http://schemas.microsoft.com/office/drawing/2014/main" id="{D3E49760-CB52-B69E-0894-30AB9682285E}"/>
                  </a:ext>
                </a:extLst>
              </p14:cNvPr>
              <p14:cNvContentPartPr/>
              <p14:nvPr/>
            </p14:nvContentPartPr>
            <p14:xfrm>
              <a:off x="3044808" y="3410568"/>
              <a:ext cx="429120" cy="360"/>
            </p14:xfrm>
          </p:contentPart>
        </mc:Choice>
        <mc:Fallback>
          <p:pic>
            <p:nvPicPr>
              <p:cNvPr id="6" name="Rukopis 5">
                <a:extLst>
                  <a:ext uri="{FF2B5EF4-FFF2-40B4-BE49-F238E27FC236}">
                    <a16:creationId xmlns:a16="http://schemas.microsoft.com/office/drawing/2014/main" id="{D3E49760-CB52-B69E-0894-30AB9682285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90808" y="3302568"/>
                <a:ext cx="5367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id="{0DC341D0-2100-20A1-C13B-ED4F42E9A3FD}"/>
                  </a:ext>
                </a:extLst>
              </p14:cNvPr>
              <p14:cNvContentPartPr/>
              <p14:nvPr/>
            </p14:nvContentPartPr>
            <p14:xfrm>
              <a:off x="6464448" y="3427488"/>
              <a:ext cx="676440" cy="30600"/>
            </p14:xfrm>
          </p:contentPart>
        </mc:Choice>
        <mc:Fallback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0DC341D0-2100-20A1-C13B-ED4F42E9A3F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10448" y="3319488"/>
                <a:ext cx="784080" cy="24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327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Projekty LK: KAP LK II</a:t>
            </a:r>
            <a:endParaRPr lang="cs-CZ" sz="36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FABC260-4138-F16A-07C3-F33AA927840C}"/>
              </a:ext>
            </a:extLst>
          </p:cNvPr>
          <p:cNvSpPr txBox="1"/>
          <p:nvPr/>
        </p:nvSpPr>
        <p:spPr>
          <a:xfrm>
            <a:off x="611560" y="2132856"/>
            <a:ext cx="75608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Dvoudenní workshop pro ředitele SŠ a VOŠ </a:t>
            </a:r>
            <a:r>
              <a:rPr lang="cs-CZ" sz="2400" u="sng" dirty="0"/>
              <a:t>jaro</a:t>
            </a:r>
            <a:r>
              <a:rPr lang="cs-CZ" sz="2400" dirty="0"/>
              <a:t> – termín: </a:t>
            </a:r>
            <a:r>
              <a:rPr lang="cs-CZ" sz="2400" b="1" dirty="0"/>
              <a:t>9. – 10. března 2023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Technologie do škol – termín: </a:t>
            </a:r>
            <a:r>
              <a:rPr lang="cs-CZ" sz="2400" b="1" dirty="0"/>
              <a:t>18. </a:t>
            </a:r>
            <a:r>
              <a:rPr lang="cs-CZ" sz="2400" dirty="0"/>
              <a:t>nebo</a:t>
            </a:r>
            <a:r>
              <a:rPr lang="cs-CZ" sz="2400" b="1" dirty="0"/>
              <a:t> 19. dubna 2023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Dvoudenní workshop pro ředitele SŠ a VOŠ </a:t>
            </a:r>
            <a:r>
              <a:rPr lang="cs-CZ" sz="2400" u="sng" dirty="0"/>
              <a:t>podzim</a:t>
            </a:r>
            <a:r>
              <a:rPr lang="cs-CZ" sz="2400" dirty="0"/>
              <a:t> – termín</a:t>
            </a:r>
            <a:r>
              <a:rPr lang="cs-CZ" sz="2400" b="1" dirty="0"/>
              <a:t>: 9. – 10. listopadu 2023</a:t>
            </a:r>
          </a:p>
        </p:txBody>
      </p:sp>
    </p:spTree>
    <p:extLst>
      <p:ext uri="{BB962C8B-B14F-4D97-AF65-F5344CB8AC3E}">
        <p14:creationId xmlns:p14="http://schemas.microsoft.com/office/powerpoint/2010/main" val="393105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Projekty LK: NAKAP LK II</a:t>
            </a:r>
            <a:endParaRPr lang="cs-CZ" sz="36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1AE7297A-A56A-EF4A-4E5F-2BEC8BB14C33}"/>
              </a:ext>
            </a:extLst>
          </p:cNvPr>
          <p:cNvSpPr txBox="1"/>
          <p:nvPr/>
        </p:nvSpPr>
        <p:spPr>
          <a:xfrm>
            <a:off x="611560" y="2384354"/>
            <a:ext cx="770485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sběr podkladů od partnerů: </a:t>
            </a:r>
            <a:r>
              <a:rPr lang="cs-CZ" sz="2400" u="sng" dirty="0"/>
              <a:t>prosinec - leden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žádost o změnu u ŘO OP VVV: </a:t>
            </a:r>
            <a:r>
              <a:rPr lang="cs-CZ" sz="2400" u="sng" dirty="0"/>
              <a:t>leden – únor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změny je nutné komunikovat s: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Ing. Petra Dušková </a:t>
            </a:r>
            <a:r>
              <a:rPr lang="cs-CZ" sz="2400" dirty="0"/>
              <a:t>– hlavní manažerka projektu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Ing. Marcela Nováková </a:t>
            </a:r>
            <a:r>
              <a:rPr lang="cs-CZ" sz="2400" dirty="0"/>
              <a:t>– hlavní finanční manažerka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Bc. Andrea Lachman </a:t>
            </a:r>
            <a:r>
              <a:rPr lang="cs-CZ" sz="2400" dirty="0"/>
              <a:t>– finanční manažerka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387C764-BD8B-A175-3687-F6F322725C24}"/>
              </a:ext>
            </a:extLst>
          </p:cNvPr>
          <p:cNvSpPr txBox="1"/>
          <p:nvPr/>
        </p:nvSpPr>
        <p:spPr>
          <a:xfrm>
            <a:off x="611560" y="1861134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800" b="1" dirty="0">
                <a:solidFill>
                  <a:srgbClr val="000000"/>
                </a:solidFill>
              </a:rPr>
              <a:t>Změny v dílčích rozpočtech partnerů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57589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592631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Projekty LK: NAKAP LK II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387C764-BD8B-A175-3687-F6F322725C24}"/>
              </a:ext>
            </a:extLst>
          </p:cNvPr>
          <p:cNvSpPr txBox="1"/>
          <p:nvPr/>
        </p:nvSpPr>
        <p:spPr>
          <a:xfrm>
            <a:off x="611560" y="1432145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800" b="1" dirty="0">
                <a:solidFill>
                  <a:srgbClr val="000000"/>
                </a:solidFill>
              </a:rPr>
              <a:t>Klíčová aktivita č. 7 (tzv. šablony)</a:t>
            </a:r>
            <a:endParaRPr lang="cs-CZ" sz="2800" dirty="0"/>
          </a:p>
        </p:txBody>
      </p:sp>
      <p:sp>
        <p:nvSpPr>
          <p:cNvPr id="3" name="TextovéPole 4">
            <a:extLst>
              <a:ext uri="{FF2B5EF4-FFF2-40B4-BE49-F238E27FC236}">
                <a16:creationId xmlns:a16="http://schemas.microsoft.com/office/drawing/2014/main" id="{D86A0280-0A8A-5284-1B48-B8119E699344}"/>
              </a:ext>
            </a:extLst>
          </p:cNvPr>
          <p:cNvSpPr txBox="1"/>
          <p:nvPr/>
        </p:nvSpPr>
        <p:spPr>
          <a:xfrm>
            <a:off x="619544" y="2148548"/>
            <a:ext cx="662473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j-lt"/>
              </a:rPr>
              <a:t>zbývá vykázat do 6/2023</a:t>
            </a:r>
            <a:r>
              <a:rPr lang="cs-CZ" sz="2000" dirty="0">
                <a:solidFill>
                  <a:srgbClr val="002060"/>
                </a:solidFill>
                <a:ea typeface="+mj-ea"/>
                <a:cs typeface="+mj-cs"/>
              </a:rPr>
              <a:t>:</a:t>
            </a:r>
            <a:endParaRPr lang="cs-CZ" dirty="0">
              <a:latin typeface="+mj-lt"/>
            </a:endParaRP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97% 	mobilit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80% 	zapojení odborníka z praxe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84% 	tandemové výuky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77% 	doučování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81% 	stáží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58% 	kariérových poradců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64% 	koordinátorů </a:t>
            </a:r>
          </a:p>
          <a:p>
            <a:pPr marL="2571750" lvl="5" indent="-285750">
              <a:buFontTx/>
              <a:buChar char="-"/>
            </a:pPr>
            <a:endParaRPr lang="cs-CZ" dirty="0"/>
          </a:p>
        </p:txBody>
      </p:sp>
      <p:pic>
        <p:nvPicPr>
          <p:cNvPr id="6" name="Grafický objekt 6" descr="Zmatený smajlík bez výplně">
            <a:extLst>
              <a:ext uri="{FF2B5EF4-FFF2-40B4-BE49-F238E27FC236}">
                <a16:creationId xmlns:a16="http://schemas.microsoft.com/office/drawing/2014/main" id="{DE5BB80C-5A39-3458-4A77-025BCA790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50285" y="2492896"/>
            <a:ext cx="2694123" cy="269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12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16749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Projekty LK: NAKAP LK II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387C764-BD8B-A175-3687-F6F322725C24}"/>
              </a:ext>
            </a:extLst>
          </p:cNvPr>
          <p:cNvSpPr txBox="1"/>
          <p:nvPr/>
        </p:nvSpPr>
        <p:spPr>
          <a:xfrm>
            <a:off x="611560" y="128253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800" b="1" dirty="0">
                <a:solidFill>
                  <a:srgbClr val="000000"/>
                </a:solidFill>
              </a:rPr>
              <a:t>Klíčová aktivita č. 7 (tzv. šablony)</a:t>
            </a:r>
            <a:endParaRPr lang="cs-CZ" sz="28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68319C7-AFEC-C6BC-0086-641C76668891}"/>
              </a:ext>
            </a:extLst>
          </p:cNvPr>
          <p:cNvSpPr txBox="1"/>
          <p:nvPr/>
        </p:nvSpPr>
        <p:spPr>
          <a:xfrm>
            <a:off x="323528" y="1916832"/>
            <a:ext cx="8208912" cy="447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defTabSz="1007943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+mj-lt"/>
              </a:rPr>
              <a:t>nejčastější chyby: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monitorovací období (9/2022 - 2/2023)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DPP/DPČ – název projektu, číslo projektu, název pozice, náplň práce, výše úvazku (ne v hodinách)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report o činnosti/mobilitě – datum podpisu po ukončení všech aktivit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report o činnosti KP – jasně oddělená 2 individuální setkání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třídní knihy k doučování – PDF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identifikace žáků ohrožených školním neúspěchem– datum k aktuálnímu monitorovacímu období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šablona 7f, Koordinátor spolupráce školy a zaměstnavatele, dokládáte report a prezenční listinu, překontrolujete si data uvedená na dokumentech, musí se shodovat. </a:t>
            </a:r>
          </a:p>
        </p:txBody>
      </p:sp>
    </p:spTree>
    <p:extLst>
      <p:ext uri="{BB962C8B-B14F-4D97-AF65-F5344CB8AC3E}">
        <p14:creationId xmlns:p14="http://schemas.microsoft.com/office/powerpoint/2010/main" val="91718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Projekty LK: NAKAP LK II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387C764-BD8B-A175-3687-F6F322725C24}"/>
              </a:ext>
            </a:extLst>
          </p:cNvPr>
          <p:cNvSpPr txBox="1"/>
          <p:nvPr/>
        </p:nvSpPr>
        <p:spPr>
          <a:xfrm>
            <a:off x="619544" y="1629807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800" b="1" dirty="0">
                <a:solidFill>
                  <a:srgbClr val="000000"/>
                </a:solidFill>
              </a:rPr>
              <a:t>Klíčová aktivita č. 7 (tzv. šablony)</a:t>
            </a:r>
            <a:endParaRPr lang="cs-CZ" sz="28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B1EA5C5-3A77-EDFA-88D3-D72B9E5AE7BB}"/>
              </a:ext>
            </a:extLst>
          </p:cNvPr>
          <p:cNvSpPr txBox="1"/>
          <p:nvPr/>
        </p:nvSpPr>
        <p:spPr>
          <a:xfrm>
            <a:off x="599024" y="2368613"/>
            <a:ext cx="7645384" cy="2348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1007943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+mj-lt"/>
              </a:rPr>
              <a:t>Jak dál?</a:t>
            </a:r>
            <a:endParaRPr lang="cs-CZ" sz="1800" dirty="0">
              <a:solidFill>
                <a:srgbClr val="002060"/>
              </a:solidFill>
              <a:ea typeface="+mj-ea"/>
              <a:cs typeface="+mj-cs"/>
            </a:endParaRP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+mj-lt"/>
              </a:rPr>
              <a:t>realizovat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+mj-lt"/>
              </a:rPr>
              <a:t>průběžně odevzdávat podklady na Sharepoint</a:t>
            </a:r>
            <a:r>
              <a:rPr lang="cs-CZ" dirty="0">
                <a:latin typeface="+mj-lt"/>
              </a:rPr>
              <a:t>, ideálně ihned po realizaci šablony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+mj-lt"/>
              </a:rPr>
              <a:t>opravy provádět co nejrychleji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u škol, které realizují pouze šablony, </a:t>
            </a:r>
            <a:r>
              <a:rPr lang="cs-CZ" b="1" dirty="0">
                <a:latin typeface="+mj-lt"/>
              </a:rPr>
              <a:t>zapojit se do další aktivity projektu</a:t>
            </a:r>
          </a:p>
        </p:txBody>
      </p:sp>
      <p:pic>
        <p:nvPicPr>
          <p:cNvPr id="1026" name="Picture 2" descr="Thumbs up - Free signs icons">
            <a:extLst>
              <a:ext uri="{FF2B5EF4-FFF2-40B4-BE49-F238E27FC236}">
                <a16:creationId xmlns:a16="http://schemas.microsoft.com/office/drawing/2014/main" id="{3DF7F648-832A-F41F-E30A-A7F8B03F7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085184"/>
            <a:ext cx="1358280" cy="135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1845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LK">
      <a:dk1>
        <a:sysClr val="windowText" lastClr="000000"/>
      </a:dk1>
      <a:lt1>
        <a:sysClr val="window" lastClr="FFFFFF"/>
      </a:lt1>
      <a:dk2>
        <a:srgbClr val="A81435"/>
      </a:dk2>
      <a:lt2>
        <a:srgbClr val="D8D8D8"/>
      </a:lt2>
      <a:accent1>
        <a:srgbClr val="A81435"/>
      </a:accent1>
      <a:accent2>
        <a:srgbClr val="FFC000"/>
      </a:accent2>
      <a:accent3>
        <a:srgbClr val="339933"/>
      </a:accent3>
      <a:accent4>
        <a:srgbClr val="008000"/>
      </a:accent4>
      <a:accent5>
        <a:srgbClr val="006699"/>
      </a:accent5>
      <a:accent6>
        <a:srgbClr val="003399"/>
      </a:accent6>
      <a:hlink>
        <a:srgbClr val="A81435"/>
      </a:hlink>
      <a:folHlink>
        <a:srgbClr val="A8143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490</Words>
  <Application>Microsoft Office PowerPoint</Application>
  <PresentationFormat>Předvádění na obrazovce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Motiv systému Office</vt:lpstr>
      <vt:lpstr>Oddělení projektů ve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PALL-</dc:title>
  <dc:creator>Leoš Křeček</dc:creator>
  <cp:lastModifiedBy>Kasalová Dagmar</cp:lastModifiedBy>
  <cp:revision>116</cp:revision>
  <cp:lastPrinted>2021-09-22T08:41:46Z</cp:lastPrinted>
  <dcterms:created xsi:type="dcterms:W3CDTF">2017-09-20T20:03:40Z</dcterms:created>
  <dcterms:modified xsi:type="dcterms:W3CDTF">2022-12-14T12:07:14Z</dcterms:modified>
</cp:coreProperties>
</file>