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handoutMasterIdLst>
    <p:handoutMasterId r:id="rId22"/>
  </p:handoutMasterIdLst>
  <p:sldIdLst>
    <p:sldId id="298" r:id="rId3"/>
    <p:sldId id="331" r:id="rId4"/>
    <p:sldId id="333" r:id="rId5"/>
    <p:sldId id="348" r:id="rId6"/>
    <p:sldId id="315" r:id="rId7"/>
    <p:sldId id="351" r:id="rId8"/>
    <p:sldId id="366" r:id="rId9"/>
    <p:sldId id="362" r:id="rId10"/>
    <p:sldId id="369" r:id="rId11"/>
    <p:sldId id="367" r:id="rId12"/>
    <p:sldId id="304" r:id="rId13"/>
    <p:sldId id="336" r:id="rId14"/>
    <p:sldId id="345" r:id="rId15"/>
    <p:sldId id="339" r:id="rId16"/>
    <p:sldId id="344" r:id="rId17"/>
    <p:sldId id="371" r:id="rId18"/>
    <p:sldId id="346" r:id="rId19"/>
    <p:sldId id="347" r:id="rId20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salová Dagmar" initials="KD" lastIdx="1" clrIdx="0">
    <p:extLst>
      <p:ext uri="{19B8F6BF-5375-455C-9EA6-DF929625EA0E}">
        <p15:presenceInfo xmlns:p15="http://schemas.microsoft.com/office/powerpoint/2012/main" userId="S::dagmar.kasalova@kraj-lbc.cz::1fe919ee-57c2-43d6-bebd-f1193787804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2244" autoAdjust="0"/>
  </p:normalViewPr>
  <p:slideViewPr>
    <p:cSldViewPr showGuides="1"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4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r">
              <a:defRPr sz="1200"/>
            </a:lvl1pPr>
          </a:lstStyle>
          <a:p>
            <a:fld id="{94E39353-04CB-43AB-AAD6-D4D3E0343D86}" type="datetimeFigureOut">
              <a:rPr lang="cs-CZ" smtClean="0"/>
              <a:t>21.03.2022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4"/>
            <a:ext cx="2946400" cy="496887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r">
              <a:defRPr sz="1200"/>
            </a:lvl1pPr>
          </a:lstStyle>
          <a:p>
            <a:fld id="{4AE34386-D41C-474B-AFD3-41189D0417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753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r">
              <a:defRPr sz="1200"/>
            </a:lvl1pPr>
          </a:lstStyle>
          <a:p>
            <a:fld id="{3711489B-F3AB-438C-8863-FF678E53A6BE}" type="datetimeFigureOut">
              <a:rPr lang="cs-CZ" smtClean="0"/>
              <a:t>21.03.2022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8" rIns="91438" bIns="45718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8" tIns="45718" rIns="91438" bIns="45718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r">
              <a:defRPr sz="1200"/>
            </a:lvl1pPr>
          </a:lstStyle>
          <a:p>
            <a:fld id="{04D11E4D-5027-4DE6-96DD-BA311CD8E1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5418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11E4D-5027-4DE6-96DD-BA311CD8E160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2213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566C31-E05A-4F06-AE96-785168787A4F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5265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cs-CZ" sz="1200" dirty="0">
                <a:solidFill>
                  <a:schemeClr val="accent1">
                    <a:lumMod val="75000"/>
                  </a:schemeClr>
                </a:solidFill>
              </a:rPr>
              <a:t>setkání: Připomínkování analýz, SWOT analýza, sběr informací a podkladů,</a:t>
            </a:r>
          </a:p>
          <a:p>
            <a:pPr marL="228600" indent="-228600">
              <a:buAutoNum type="arabicPeriod"/>
            </a:pPr>
            <a:r>
              <a:rPr lang="cs-CZ" sz="1200" dirty="0">
                <a:solidFill>
                  <a:schemeClr val="accent1">
                    <a:lumMod val="75000"/>
                  </a:schemeClr>
                </a:solidFill>
              </a:rPr>
              <a:t>setkání: doplnění linky problém – příčina – cíl, činnosti k dosažení cílů + nástin prioritizace pro PS Vzdělávání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566C31-E05A-4F06-AE96-785168787A4F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18804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cs-CZ" sz="1200" dirty="0">
                <a:solidFill>
                  <a:schemeClr val="accent1">
                    <a:lumMod val="75000"/>
                  </a:schemeClr>
                </a:solidFill>
              </a:rPr>
              <a:t>setkání: Připomínkování analýz, SWOT analýza, sběr informací a podkladů,</a:t>
            </a:r>
          </a:p>
          <a:p>
            <a:pPr marL="228600" indent="-228600">
              <a:buAutoNum type="arabicPeriod"/>
            </a:pPr>
            <a:r>
              <a:rPr lang="cs-CZ" sz="1200" dirty="0">
                <a:solidFill>
                  <a:schemeClr val="accent1">
                    <a:lumMod val="75000"/>
                  </a:schemeClr>
                </a:solidFill>
              </a:rPr>
              <a:t>setkání: doplnění linky problém – příčina – cíl, činnosti k dosažení cílů + nástin prioritizace pro PS Vzdělávání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66C31-E05A-4F06-AE96-785168787A4F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7923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cs-CZ" sz="1200" b="0" dirty="0">
                <a:solidFill>
                  <a:schemeClr val="accent1">
                    <a:lumMod val="7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4. ročník (poslední připraven na duben 2020 – bohužel): část programu „resuscitována“, část nahrazena </a:t>
            </a:r>
          </a:p>
          <a:p>
            <a:pPr algn="l"/>
            <a:r>
              <a:rPr lang="cs-CZ" dirty="0" err="1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Acellium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EDU, </a:t>
            </a:r>
            <a:r>
              <a:rPr lang="cs-CZ" dirty="0" err="1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SciLearn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English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566C31-E05A-4F06-AE96-785168787A4F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64282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cs-CZ" sz="1200" dirty="0">
                <a:solidFill>
                  <a:schemeClr val="accent1">
                    <a:lumMod val="75000"/>
                  </a:schemeClr>
                </a:solidFill>
              </a:rPr>
              <a:t>setkání: Připomínkování analýz, SWOT analýza, sběr informací a podkladů,</a:t>
            </a:r>
          </a:p>
          <a:p>
            <a:pPr marL="228600" indent="-228600">
              <a:buAutoNum type="arabicPeriod"/>
            </a:pPr>
            <a:r>
              <a:rPr lang="cs-CZ" sz="1200" dirty="0">
                <a:solidFill>
                  <a:schemeClr val="accent1">
                    <a:lumMod val="75000"/>
                  </a:schemeClr>
                </a:solidFill>
              </a:rPr>
              <a:t>setkání: doplnění linky problém – příčina – cíl, činnosti k dosažení cílů + nástin prioritizace pro PS Vzdělávání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66C31-E05A-4F06-AE96-785168787A4F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4047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323528" y="1958975"/>
            <a:ext cx="7628384" cy="1470025"/>
          </a:xfrm>
        </p:spPr>
        <p:txBody>
          <a:bodyPr>
            <a:normAutofit/>
          </a:bodyPr>
          <a:lstStyle>
            <a:lvl1pPr algn="l">
              <a:defRPr sz="40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3429000"/>
            <a:ext cx="7632848" cy="1752600"/>
          </a:xfrm>
        </p:spPr>
        <p:txBody>
          <a:bodyPr>
            <a:normAutofit/>
          </a:bodyPr>
          <a:lstStyle>
            <a:lvl1pPr marL="0" indent="0" algn="l">
              <a:buNone/>
              <a:defRPr sz="30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3103018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21.03.2022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5646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21.03.2022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1569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21.03.2022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1885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21.03.2022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10099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21.03.2022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99238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21.03.2022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2795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21.03.2022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97369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21.03.2022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49042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21.03.2022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64391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21.03.2022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0669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853926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30906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23528" y="1052736"/>
            <a:ext cx="4172272" cy="554461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052736"/>
            <a:ext cx="4038600" cy="554461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48082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23938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083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597430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836712"/>
            <a:ext cx="2057400" cy="583264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836712"/>
            <a:ext cx="6019800" cy="5832648"/>
          </a:xfrm>
        </p:spPr>
        <p:txBody>
          <a:bodyPr vert="eaVert"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817587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21.03.2022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6056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krecekl\DOKUMENT\HEAD.jpg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39" y="137620"/>
            <a:ext cx="8928992" cy="531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23528" y="403482"/>
            <a:ext cx="7272808" cy="505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23528" y="980728"/>
            <a:ext cx="8496944" cy="5688632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669376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8" r:id="rId7"/>
    <p:sldLayoutId id="2147483659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D68A8-C695-4D2D-8BAC-21E5876928B0}" type="datetimeFigureOut">
              <a:rPr lang="cs-CZ" smtClean="0"/>
              <a:t>21.03.2022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1305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iva.stribrna@kraj-lbc.cz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3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iqlandia.expobooking.online/booking/18/47/offers/163?contract_code=NAKAP" TargetMode="External"/><Relationship Id="rId2" Type="http://schemas.openxmlformats.org/officeDocument/2006/relationships/hyperlink" Target="https://iqlandia.expobooking.online/booking/18?contract_code=NAKA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inka.teschinska@tul.cz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bjevsvujtalent.cz/" TargetMode="External"/><Relationship Id="rId2" Type="http://schemas.openxmlformats.org/officeDocument/2006/relationships/hyperlink" Target="https://erasmobility.e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zs.cz/clanek/zapojte-se-do-celoevropske-kampane-na-podporu-odborneho-vzdelavani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opjak.cz/wp-content/uploads/2022/03/Prezentace_Sablony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cid:CE92D2F5-CA4D-4BB4-8D3F-F8229B65722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9.jpe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5516" y="2492896"/>
            <a:ext cx="8712968" cy="1470025"/>
          </a:xfrm>
        </p:spPr>
        <p:txBody>
          <a:bodyPr>
            <a:noAutofit/>
          </a:bodyPr>
          <a:lstStyle/>
          <a:p>
            <a:r>
              <a:rPr lang="cs-CZ" sz="3200" dirty="0"/>
              <a:t>Novinky v ESI fondech, projekty LK - KAP a NAKAP</a:t>
            </a:r>
            <a:endParaRPr lang="cs-CZ" sz="3200" dirty="0">
              <a:solidFill>
                <a:schemeClr val="accent1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05A9151-6FD6-44F2-8FCD-17A69F9663C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95736" y="3962921"/>
            <a:ext cx="6551613" cy="2232247"/>
          </a:xfrm>
        </p:spPr>
        <p:txBody>
          <a:bodyPr>
            <a:noAutofit/>
          </a:bodyPr>
          <a:lstStyle/>
          <a:p>
            <a:pPr algn="r" eaLnBrk="1" hangingPunct="1">
              <a:lnSpc>
                <a:spcPct val="90000"/>
              </a:lnSpc>
            </a:pPr>
            <a:r>
              <a:rPr lang="cs-CZ" altLang="cs-CZ" sz="2000" dirty="0"/>
              <a:t>24. března 2022</a:t>
            </a:r>
          </a:p>
          <a:p>
            <a:pPr algn="r" eaLnBrk="1" hangingPunct="1">
              <a:lnSpc>
                <a:spcPct val="90000"/>
              </a:lnSpc>
            </a:pPr>
            <a:endParaRPr lang="cs-CZ" altLang="cs-CZ" sz="2000" dirty="0"/>
          </a:p>
          <a:p>
            <a:pPr algn="r" eaLnBrk="1" hangingPunct="1">
              <a:lnSpc>
                <a:spcPct val="90000"/>
              </a:lnSpc>
            </a:pPr>
            <a:r>
              <a:rPr lang="cs-CZ" altLang="cs-CZ" sz="2000" b="1" dirty="0"/>
              <a:t>Ing. Iva Prokopová</a:t>
            </a:r>
          </a:p>
          <a:p>
            <a:pPr algn="r" eaLnBrk="1" hangingPunct="1">
              <a:lnSpc>
                <a:spcPct val="90000"/>
              </a:lnSpc>
            </a:pPr>
            <a:r>
              <a:rPr lang="cs-CZ" altLang="cs-CZ" sz="2000" dirty="0"/>
              <a:t>Krajský úřad Libereckého kraje</a:t>
            </a:r>
          </a:p>
          <a:p>
            <a:pPr algn="r" eaLnBrk="1" hangingPunct="1">
              <a:lnSpc>
                <a:spcPct val="90000"/>
              </a:lnSpc>
            </a:pPr>
            <a:r>
              <a:rPr lang="cs-CZ" altLang="cs-CZ" sz="2000" dirty="0"/>
              <a:t>odbor školství, mládeže, tělovýchovy a sportu</a:t>
            </a:r>
          </a:p>
          <a:p>
            <a:pPr algn="r" eaLnBrk="1" hangingPunct="1">
              <a:lnSpc>
                <a:spcPct val="90000"/>
              </a:lnSpc>
            </a:pPr>
            <a:r>
              <a:rPr lang="cs-CZ" altLang="cs-CZ" sz="2000" dirty="0"/>
              <a:t>(</a:t>
            </a:r>
            <a:r>
              <a:rPr lang="cs-CZ" altLang="cs-CZ" sz="2000" dirty="0">
                <a:hlinkClick r:id="rId2"/>
              </a:rPr>
              <a:t>iva.prokopova@kraj-lbc.cz</a:t>
            </a:r>
            <a:r>
              <a:rPr lang="cs-CZ" altLang="cs-CZ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70124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/>
          <p:cNvSpPr txBox="1">
            <a:spLocks/>
          </p:cNvSpPr>
          <p:nvPr/>
        </p:nvSpPr>
        <p:spPr>
          <a:xfrm>
            <a:off x="179512" y="2040951"/>
            <a:ext cx="7920880" cy="2284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cs-CZ" sz="28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7B29C203-C82F-4713-80A9-2E1ADC7E5DF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25912"/>
            <a:ext cx="7920880" cy="880881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EEB26044-2203-4C55-9E95-46C53F62E6F7}"/>
              </a:ext>
            </a:extLst>
          </p:cNvPr>
          <p:cNvSpPr txBox="1"/>
          <p:nvPr/>
        </p:nvSpPr>
        <p:spPr>
          <a:xfrm>
            <a:off x="179512" y="6256636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0" i="0" u="none" strike="noStrike" baseline="0" dirty="0">
                <a:solidFill>
                  <a:schemeClr val="accent1">
                    <a:lumMod val="75000"/>
                  </a:schemeClr>
                </a:solidFill>
              </a:rPr>
              <a:t>Strategické plánování rozvoje vzdělávací soustavy Libereckého kraje II </a:t>
            </a:r>
            <a:endParaRPr lang="cs-CZ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1400" b="0" i="0" u="none" strike="noStrike" baseline="0" dirty="0">
                <a:solidFill>
                  <a:schemeClr val="accent1">
                    <a:lumMod val="75000"/>
                  </a:schemeClr>
                </a:solidFill>
              </a:rPr>
              <a:t>CZ.02.3.68/0.0/0.0/20_082/0019560 	</a:t>
            </a: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06935CF1-8034-4526-B3E3-ACABE6F7C912}"/>
              </a:ext>
            </a:extLst>
          </p:cNvPr>
          <p:cNvSpPr txBox="1">
            <a:spLocks/>
          </p:cNvSpPr>
          <p:nvPr/>
        </p:nvSpPr>
        <p:spPr>
          <a:xfrm>
            <a:off x="179512" y="942462"/>
            <a:ext cx="7669360" cy="9989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700" b="1" dirty="0">
              <a:solidFill>
                <a:srgbClr val="00B0F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2CB6145-9701-484E-9777-16E442C2C7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9774" y="4417866"/>
            <a:ext cx="2011150" cy="1895177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D2349EB9-F8A3-4AB4-BFC2-E0FECC29918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39831"/>
          </a:xfrm>
          <a:prstGeom prst="rect">
            <a:avLst/>
          </a:prstGeom>
        </p:spPr>
      </p:pic>
      <p:sp>
        <p:nvSpPr>
          <p:cNvPr id="15" name="TextovéPole 14">
            <a:extLst>
              <a:ext uri="{FF2B5EF4-FFF2-40B4-BE49-F238E27FC236}">
                <a16:creationId xmlns:a16="http://schemas.microsoft.com/office/drawing/2014/main" id="{71450D57-77C4-4B4A-9401-EB17ED2CA2E2}"/>
              </a:ext>
            </a:extLst>
          </p:cNvPr>
          <p:cNvSpPr txBox="1"/>
          <p:nvPr/>
        </p:nvSpPr>
        <p:spPr>
          <a:xfrm>
            <a:off x="561876" y="4944755"/>
            <a:ext cx="6768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endParaRPr lang="cs-CZ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791DFF23-F826-416B-9DA8-D4E9745B21D6}"/>
              </a:ext>
            </a:extLst>
          </p:cNvPr>
          <p:cNvSpPr txBox="1"/>
          <p:nvPr/>
        </p:nvSpPr>
        <p:spPr>
          <a:xfrm>
            <a:off x="575556" y="1104482"/>
            <a:ext cx="799288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3200" b="1" dirty="0">
                <a:solidFill>
                  <a:srgbClr val="00B0F0"/>
                </a:solidFill>
              </a:rPr>
              <a:t>Dvoudenní workshop pro ředitele </a:t>
            </a:r>
          </a:p>
          <a:p>
            <a:r>
              <a:rPr lang="cs-CZ" sz="3200" b="1" dirty="0">
                <a:solidFill>
                  <a:srgbClr val="00B0F0"/>
                </a:solidFill>
              </a:rPr>
              <a:t>všech SŠ a VOŠ v Libereckém kraji</a:t>
            </a:r>
          </a:p>
          <a:p>
            <a:endParaRPr lang="cs-CZ" sz="2400" b="1" dirty="0"/>
          </a:p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Kdy: 10. – 11. 11. 2022</a:t>
            </a:r>
          </a:p>
          <a:p>
            <a:endParaRPr lang="cs-CZ" sz="2800" dirty="0"/>
          </a:p>
          <a:p>
            <a:endParaRPr lang="cs-CZ" sz="2800" dirty="0"/>
          </a:p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Kde: 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ABCF5976-14FC-4A2A-9874-F8483C8102F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91261" y="3459550"/>
            <a:ext cx="2277389" cy="1492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111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16E31336-527E-4AF6-BDCE-AE7634542DDA}"/>
              </a:ext>
            </a:extLst>
          </p:cNvPr>
          <p:cNvSpPr txBox="1">
            <a:spLocks noChangeArrowheads="1"/>
          </p:cNvSpPr>
          <p:nvPr/>
        </p:nvSpPr>
        <p:spPr>
          <a:xfrm>
            <a:off x="161764" y="692696"/>
            <a:ext cx="8820472" cy="6048672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" panose="05000000000000000000" pitchFamily="2" charset="2"/>
              <a:buNone/>
              <a:defRPr/>
            </a:pPr>
            <a:endParaRPr lang="cs-CZ" altLang="cs-CZ" b="1" dirty="0"/>
          </a:p>
          <a:p>
            <a:pPr algn="ctr">
              <a:buFont typeface="Wingdings" panose="05000000000000000000" pitchFamily="2" charset="2"/>
              <a:buNone/>
              <a:defRPr/>
            </a:pPr>
            <a:endParaRPr lang="cs-CZ" altLang="cs-CZ" b="1" dirty="0"/>
          </a:p>
          <a:p>
            <a:pPr algn="ctr">
              <a:buFontTx/>
              <a:buNone/>
              <a:defRPr/>
            </a:pPr>
            <a:endParaRPr lang="cs-CZ" altLang="cs-CZ" b="1" dirty="0"/>
          </a:p>
          <a:p>
            <a:pPr algn="ctr">
              <a:buFontTx/>
              <a:buNone/>
              <a:defRPr/>
            </a:pPr>
            <a:r>
              <a:rPr lang="cs-CZ" altLang="cs-CZ" b="1" dirty="0"/>
              <a:t> </a:t>
            </a:r>
            <a:r>
              <a:rPr lang="cs-CZ" altLang="cs-CZ" sz="3600" b="1" dirty="0"/>
              <a:t>Děkuji za pozornost.</a:t>
            </a:r>
          </a:p>
          <a:p>
            <a:pPr algn="ctr">
              <a:buFontTx/>
              <a:buNone/>
              <a:defRPr/>
            </a:pPr>
            <a:endParaRPr lang="cs-CZ" altLang="cs-CZ" sz="2400" b="1" dirty="0"/>
          </a:p>
          <a:p>
            <a:pPr algn="ctr">
              <a:buFontTx/>
              <a:buNone/>
              <a:defRPr/>
            </a:pPr>
            <a:endParaRPr lang="cs-CZ" altLang="cs-CZ" b="1" dirty="0"/>
          </a:p>
          <a:p>
            <a:pPr marL="622300" indent="-622300" algn="r">
              <a:buFontTx/>
              <a:buNone/>
              <a:defRPr/>
            </a:pPr>
            <a:r>
              <a:rPr lang="cs-CZ" altLang="cs-CZ" sz="1400" b="1" dirty="0"/>
              <a:t>	 </a:t>
            </a:r>
            <a:r>
              <a:rPr lang="cs-CZ" altLang="cs-CZ" sz="2000" b="1" dirty="0"/>
              <a:t>Ing. Iva Prokopová</a:t>
            </a:r>
          </a:p>
          <a:p>
            <a:pPr marL="622300" indent="-622300" algn="r">
              <a:buFontTx/>
              <a:buNone/>
              <a:defRPr/>
            </a:pPr>
            <a:r>
              <a:rPr lang="cs-CZ" altLang="cs-CZ" sz="2000" dirty="0"/>
              <a:t>Krajský úřad Libereckého kraje</a:t>
            </a:r>
          </a:p>
          <a:p>
            <a:pPr marL="622300" indent="-622300" algn="r">
              <a:buFontTx/>
              <a:buNone/>
              <a:defRPr/>
            </a:pPr>
            <a:r>
              <a:rPr lang="cs-CZ" altLang="cs-CZ" sz="2000" dirty="0"/>
              <a:t>odbor školství, mládeže, tělovýchovy a sportu</a:t>
            </a:r>
          </a:p>
          <a:p>
            <a:pPr marL="622300" indent="-622300" algn="r">
              <a:buFontTx/>
              <a:buNone/>
              <a:defRPr/>
            </a:pPr>
            <a:r>
              <a:rPr lang="cs-CZ" altLang="cs-CZ" sz="2000" dirty="0"/>
              <a:t>Telefon: 485 226 229</a:t>
            </a:r>
          </a:p>
          <a:p>
            <a:pPr marL="622300" indent="-622300" algn="r">
              <a:buFontTx/>
              <a:buNone/>
              <a:defRPr/>
            </a:pPr>
            <a:r>
              <a:rPr lang="cs-CZ" altLang="cs-CZ" sz="2000" dirty="0"/>
              <a:t>iva.prokopova@kraj-lbc.cz</a:t>
            </a:r>
          </a:p>
        </p:txBody>
      </p:sp>
    </p:spTree>
    <p:extLst>
      <p:ext uri="{BB962C8B-B14F-4D97-AF65-F5344CB8AC3E}">
        <p14:creationId xmlns:p14="http://schemas.microsoft.com/office/powerpoint/2010/main" val="3154228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686A5CD4-65B2-4C64-AC94-3FA22062B1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87" y="738188"/>
            <a:ext cx="8553427" cy="6051550"/>
          </a:xfrm>
          <a:prstGeom prst="rect">
            <a:avLst/>
          </a:prstGeom>
          <a:noFill/>
        </p:spPr>
      </p:pic>
      <p:sp>
        <p:nvSpPr>
          <p:cNvPr id="6" name="Nadpis 1">
            <a:extLst>
              <a:ext uri="{FF2B5EF4-FFF2-40B4-BE49-F238E27FC236}">
                <a16:creationId xmlns:a16="http://schemas.microsoft.com/office/drawing/2014/main" id="{8BFA5BF6-B7DF-4E41-A0EA-D2DE035C61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980728"/>
            <a:ext cx="6840760" cy="3383954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00050"/>
            <a:r>
              <a:rPr lang="cs-CZ" altLang="cs-CZ" sz="5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Naplňování krajského akčního plánu rozvoje vzdělávání Libereckého kraje II</a:t>
            </a:r>
          </a:p>
        </p:txBody>
      </p:sp>
    </p:spTree>
    <p:extLst>
      <p:ext uri="{BB962C8B-B14F-4D97-AF65-F5344CB8AC3E}">
        <p14:creationId xmlns:p14="http://schemas.microsoft.com/office/powerpoint/2010/main" val="9193807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ovéPole 9">
            <a:extLst>
              <a:ext uri="{FF2B5EF4-FFF2-40B4-BE49-F238E27FC236}">
                <a16:creationId xmlns:a16="http://schemas.microsoft.com/office/drawing/2014/main" id="{A7436884-439C-4EDA-A68E-A2FB0B0ED071}"/>
              </a:ext>
            </a:extLst>
          </p:cNvPr>
          <p:cNvSpPr txBox="1"/>
          <p:nvPr/>
        </p:nvSpPr>
        <p:spPr>
          <a:xfrm>
            <a:off x="2268128" y="692696"/>
            <a:ext cx="46077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3200" b="1" dirty="0">
                <a:solidFill>
                  <a:srgbClr val="000000"/>
                </a:solidFill>
              </a:rPr>
              <a:t>KA 7: Šablony III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5D83A7E9-D368-428B-8FDB-546D355A0646}"/>
              </a:ext>
            </a:extLst>
          </p:cNvPr>
          <p:cNvSpPr txBox="1"/>
          <p:nvPr/>
        </p:nvSpPr>
        <p:spPr>
          <a:xfrm>
            <a:off x="395536" y="1441369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Zahraniční mobility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62568972-7454-4E42-8D68-C31EBA1E8AEB}"/>
              </a:ext>
            </a:extLst>
          </p:cNvPr>
          <p:cNvSpPr txBox="1"/>
          <p:nvPr/>
        </p:nvSpPr>
        <p:spPr>
          <a:xfrm>
            <a:off x="395536" y="2044005"/>
            <a:ext cx="84249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cs-CZ" dirty="0"/>
              <a:t>změny v počtu účastníků zahraničních mobilit: </a:t>
            </a:r>
            <a:r>
              <a:rPr lang="cs-CZ" b="1" i="1" dirty="0"/>
              <a:t>duben 2022 – květen 2022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cs-CZ" dirty="0"/>
              <a:t>výměna šablony zahraniční mobility za jiný typ šablony: </a:t>
            </a:r>
            <a:r>
              <a:rPr lang="cs-CZ" b="1" i="1" dirty="0"/>
              <a:t>duben 2022 – červen 2022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cs-CZ" dirty="0"/>
              <a:t>kontaktní osoba pro nahlášení změny: </a:t>
            </a:r>
            <a:r>
              <a:rPr lang="cs-CZ" b="1" i="1" dirty="0"/>
              <a:t>Mgr. Gabriela Samšiňáková</a:t>
            </a: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19EE9FA4-9B7E-4A14-AFE0-331B9E91CDE6}"/>
              </a:ext>
            </a:extLst>
          </p:cNvPr>
          <p:cNvSpPr txBox="1"/>
          <p:nvPr/>
        </p:nvSpPr>
        <p:spPr>
          <a:xfrm>
            <a:off x="395536" y="3789040"/>
            <a:ext cx="4314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Ostatní typy šablon</a:t>
            </a: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8B702945-0F53-48E4-A222-670C15A6C523}"/>
              </a:ext>
            </a:extLst>
          </p:cNvPr>
          <p:cNvSpPr txBox="1"/>
          <p:nvPr/>
        </p:nvSpPr>
        <p:spPr>
          <a:xfrm>
            <a:off x="395536" y="4437112"/>
            <a:ext cx="84249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cs-CZ" dirty="0"/>
              <a:t>výměna jednoho typu šablony za jiný: </a:t>
            </a:r>
            <a:r>
              <a:rPr lang="cs-CZ" b="1" i="1" dirty="0"/>
              <a:t>květen 2022 – červen 2022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cs-CZ" dirty="0"/>
              <a:t>konzultace k možnosti výměny: </a:t>
            </a:r>
            <a:r>
              <a:rPr lang="cs-CZ" b="1" i="1" dirty="0"/>
              <a:t>duben 2022 – květen 2022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cs-CZ" dirty="0"/>
              <a:t>kontaktní osoba pro konzultace a nahlášení výměny: </a:t>
            </a:r>
            <a:r>
              <a:rPr lang="cs-CZ" b="1" i="1" dirty="0"/>
              <a:t>Mgr. Gabriela Samšiňáková</a:t>
            </a:r>
          </a:p>
        </p:txBody>
      </p:sp>
    </p:spTree>
    <p:extLst>
      <p:ext uri="{BB962C8B-B14F-4D97-AF65-F5344CB8AC3E}">
        <p14:creationId xmlns:p14="http://schemas.microsoft.com/office/powerpoint/2010/main" val="2756630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ovéPole 12">
            <a:extLst>
              <a:ext uri="{FF2B5EF4-FFF2-40B4-BE49-F238E27FC236}">
                <a16:creationId xmlns:a16="http://schemas.microsoft.com/office/drawing/2014/main" id="{AE0A8D1E-5BE3-4A9F-A972-CD62E237F24B}"/>
              </a:ext>
            </a:extLst>
          </p:cNvPr>
          <p:cNvSpPr txBox="1"/>
          <p:nvPr/>
        </p:nvSpPr>
        <p:spPr>
          <a:xfrm>
            <a:off x="2268128" y="692696"/>
            <a:ext cx="46077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3200" b="1" dirty="0">
                <a:solidFill>
                  <a:srgbClr val="000000"/>
                </a:solidFill>
              </a:rPr>
              <a:t>KA 7: Šablony III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A91006FE-D01B-4DFB-AD7D-777AEB4AF3C8}"/>
              </a:ext>
            </a:extLst>
          </p:cNvPr>
          <p:cNvSpPr txBox="1"/>
          <p:nvPr/>
        </p:nvSpPr>
        <p:spPr>
          <a:xfrm>
            <a:off x="431539" y="1412776"/>
            <a:ext cx="828092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cs-CZ" dirty="0"/>
              <a:t>Podmínka čerpání peněz na KA7 pro partnery, kteří nejsou aktivně zapojeni v dalších klíčových aktivitách projektu NAKAP LK II: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u="sng" dirty="0"/>
              <a:t>účast na metodických centrech projektu NAKAP LK II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metodické centrum pro podporu polytechnického vzdělávání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metodické centrum pro podporu čtenářské gramotnosti (KVK v Liberci)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metodické centrum pro podporu matematické gramotnosti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u="sng" dirty="0"/>
              <a:t>návštěva projektových dnů poskytovaných </a:t>
            </a:r>
            <a:r>
              <a:rPr lang="cs-CZ" u="sng" dirty="0" err="1"/>
              <a:t>iQLANDIÍ</a:t>
            </a:r>
            <a:r>
              <a:rPr lang="cs-CZ" u="sng" dirty="0"/>
              <a:t> nebo TUL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 err="1"/>
              <a:t>iQLANDIA</a:t>
            </a:r>
            <a:r>
              <a:rPr lang="cs-CZ" dirty="0"/>
              <a:t> – rezervační systém:</a:t>
            </a:r>
          </a:p>
          <a:p>
            <a:pPr marL="1200150" lvl="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u="sng" dirty="0">
                <a:solidFill>
                  <a:srgbClr val="00004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 tooltip="https://iqlandia.expobooking.online/booking/18?contract_code=NAKAP"/>
              </a:rPr>
              <a:t>https://iqlandia.expobooking.online/booking/18?contract_code=NAKAP</a:t>
            </a:r>
            <a:endParaRPr lang="cs-CZ" u="sng" dirty="0">
              <a:solidFill>
                <a:srgbClr val="00004F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200150" lvl="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u="sng" dirty="0">
                <a:solidFill>
                  <a:srgbClr val="03386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 tooltip="https://iqlandia.expobooking.online/booking/18/47/offers/163?contract_code=NAKAP"/>
              </a:rPr>
              <a:t>https://iqlandia.expobooking.online/booking/18/47/offers/163?contract_code=NAKAP</a:t>
            </a:r>
            <a:endParaRPr lang="cs-CZ" dirty="0"/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TUL – kontaktovat Ing. Inku </a:t>
            </a:r>
            <a:r>
              <a:rPr lang="cs-CZ" dirty="0" err="1"/>
              <a:t>Teschinskou</a:t>
            </a:r>
            <a:r>
              <a:rPr lang="cs-CZ" dirty="0"/>
              <a:t>: </a:t>
            </a:r>
            <a:r>
              <a:rPr lang="cs-CZ" dirty="0">
                <a:hlinkClick r:id="rId4"/>
              </a:rPr>
              <a:t>inka.teschinska@tul.cz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024729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id="{665598DB-D66A-4A27-B8C3-E507D36BFDE0}"/>
              </a:ext>
            </a:extLst>
          </p:cNvPr>
          <p:cNvSpPr txBox="1"/>
          <p:nvPr/>
        </p:nvSpPr>
        <p:spPr>
          <a:xfrm>
            <a:off x="468313" y="571500"/>
            <a:ext cx="7775575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3200" b="1" dirty="0">
                <a:solidFill>
                  <a:srgbClr val="000000"/>
                </a:solidFill>
              </a:rPr>
              <a:t>Administrativní záležitosti projektu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F5360009-7E11-48B0-B6DF-F76FED6AFC58}"/>
              </a:ext>
            </a:extLst>
          </p:cNvPr>
          <p:cNvSpPr txBox="1"/>
          <p:nvPr/>
        </p:nvSpPr>
        <p:spPr>
          <a:xfrm>
            <a:off x="395536" y="1268760"/>
            <a:ext cx="8136904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cs-CZ" sz="2000" dirty="0"/>
              <a:t>Zlepšení komunikace partner – projektový tým příjemce: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u="sng" dirty="0"/>
              <a:t>správnost Pracovních výkazů a tabulek Realizační tým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koordinátoři na SŠ/osoby pověřené za PPP spolupracují s věcnou manažerkou pro podporu polytechnického vzdělávání/věcnou manažerkou pro společné vzdělávání a prevenci předčasných odchodů ze vzdělávání/manažerkou aktivit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dodržování stanovených termínů pro vkládání – 15. den v měsíci následujícím po vykazovaném měsíci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konzultace ohledně správnosti vykazovaných údajů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u="sng" dirty="0"/>
              <a:t>finanční podklady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pověřené osoby ze strany partnera (účetní) spolupracují s hlavní finanční manažerkou a finanční manažerkou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dodržování stanovených termínů pro vkládání – 15. den v měsíci následujícím po vykazovaném měsíci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08730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id="{665598DB-D66A-4A27-B8C3-E507D36BFDE0}"/>
              </a:ext>
            </a:extLst>
          </p:cNvPr>
          <p:cNvSpPr txBox="1"/>
          <p:nvPr/>
        </p:nvSpPr>
        <p:spPr>
          <a:xfrm>
            <a:off x="468313" y="571500"/>
            <a:ext cx="7775575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3200" b="1" dirty="0">
                <a:solidFill>
                  <a:srgbClr val="000000"/>
                </a:solidFill>
              </a:rPr>
              <a:t>Administrativní záležitosti projektu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F5360009-7E11-48B0-B6DF-F76FED6AFC58}"/>
              </a:ext>
            </a:extLst>
          </p:cNvPr>
          <p:cNvSpPr txBox="1"/>
          <p:nvPr/>
        </p:nvSpPr>
        <p:spPr>
          <a:xfrm>
            <a:off x="395536" y="1268760"/>
            <a:ext cx="813690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cs-CZ" sz="2000" dirty="0"/>
              <a:t>Změny v dílčích rozpočtech partnerů: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u="sng" dirty="0"/>
              <a:t>převýšení dílčí rozpočtové položky partnera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konzultace s hlavní finanční manažerkou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žádost o změnu dílčího rozpočtu ve spolupráci s hlavní finanční manažerkou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u="sng" dirty="0"/>
              <a:t>přesun uspořených peněz z rozpočtové položky na jinou položku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konzultace s hlavní finanční manažerkou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žádost o změnu dílčího rozpočtu ve spolupráci s hlavní finanční manažerkou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u="sng" dirty="0"/>
              <a:t>nová dílčí rozpočtová položka partnera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konzultace s hlavní finanční manažerkou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žádost o změnu dílčího rozpočtu ve spolupráci s hlavní finanční manažerkou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74C88D7-747B-4C95-A54D-E27D9D5335B2}"/>
              </a:ext>
            </a:extLst>
          </p:cNvPr>
          <p:cNvSpPr txBox="1"/>
          <p:nvPr/>
        </p:nvSpPr>
        <p:spPr>
          <a:xfrm>
            <a:off x="395536" y="4941168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Změny v dílčích rozpočtech je nutné </a:t>
            </a:r>
            <a:r>
              <a:rPr lang="cs-CZ" b="1" dirty="0" err="1"/>
              <a:t>zadministrovat</a:t>
            </a:r>
            <a:r>
              <a:rPr lang="cs-CZ" b="1" dirty="0"/>
              <a:t> před podáním </a:t>
            </a:r>
            <a:r>
              <a:rPr lang="cs-CZ" dirty="0"/>
              <a:t>aktuální žádosti o platbu a zprávy o realizaci.</a:t>
            </a:r>
          </a:p>
        </p:txBody>
      </p:sp>
    </p:spTree>
    <p:extLst>
      <p:ext uri="{BB962C8B-B14F-4D97-AF65-F5344CB8AC3E}">
        <p14:creationId xmlns:p14="http://schemas.microsoft.com/office/powerpoint/2010/main" val="31579049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id="{665598DB-D66A-4A27-B8C3-E507D36BFDE0}"/>
              </a:ext>
            </a:extLst>
          </p:cNvPr>
          <p:cNvSpPr txBox="1"/>
          <p:nvPr/>
        </p:nvSpPr>
        <p:spPr>
          <a:xfrm>
            <a:off x="395536" y="530584"/>
            <a:ext cx="467975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sz="3200" b="1" dirty="0">
                <a:solidFill>
                  <a:srgbClr val="000000"/>
                </a:solidFill>
              </a:rPr>
              <a:t>Realizační tým příjemce</a:t>
            </a:r>
          </a:p>
        </p:txBody>
      </p:sp>
      <p:graphicFrame>
        <p:nvGraphicFramePr>
          <p:cNvPr id="2" name="Tabulka 3">
            <a:extLst>
              <a:ext uri="{FF2B5EF4-FFF2-40B4-BE49-F238E27FC236}">
                <a16:creationId xmlns:a16="http://schemas.microsoft.com/office/drawing/2014/main" id="{B90FE0E7-2588-4F59-83DD-3C46752409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070971"/>
              </p:ext>
            </p:extLst>
          </p:nvPr>
        </p:nvGraphicFramePr>
        <p:xfrm>
          <a:off x="467544" y="1484784"/>
          <a:ext cx="8064896" cy="33375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491004474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914267928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4499804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Pozice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Jméno a příjmení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Kontakt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6116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Hlavní manažerka projektu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Mgr. Dagmar Kasalová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485 226 142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848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Hlavní finanční manažerka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Ing. Marcela Nováková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485 226 141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721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Finanční manažerka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Bc. Andrea Lachman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485 226 147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452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Manažerka aktivit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Ing. Petra Dušková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485 226 143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7016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Věcná manažerka pro polytechnické vzdělávání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Ing. Eva Mrštíková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485 226 140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22158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Věcná manažerka pro společné vzdělávání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Ing. Jana Černá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485 226 146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0885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Hlavní metodička nadání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Mgr. Eva Dušková, </a:t>
                      </a:r>
                      <a:r>
                        <a:rPr lang="cs-CZ" sz="1600" dirty="0" err="1"/>
                        <a:t>DiS</a:t>
                      </a:r>
                      <a:r>
                        <a:rPr lang="cs-CZ" sz="16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485 226 144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92137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Věcná manažerka pro Šablony 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Mgr. Gabriela </a:t>
                      </a:r>
                      <a:r>
                        <a:rPr lang="cs-CZ" sz="1600" dirty="0" err="1"/>
                        <a:t>Samšiňáková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602 944 717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3937675"/>
                  </a:ext>
                </a:extLst>
              </a:tr>
            </a:tbl>
          </a:graphicData>
        </a:graphic>
      </p:graphicFrame>
      <p:sp>
        <p:nvSpPr>
          <p:cNvPr id="4" name="TextovéPole 3">
            <a:extLst>
              <a:ext uri="{FF2B5EF4-FFF2-40B4-BE49-F238E27FC236}">
                <a16:creationId xmlns:a16="http://schemas.microsoft.com/office/drawing/2014/main" id="{2C8F99CC-EED7-4995-B603-BF4286B60952}"/>
              </a:ext>
            </a:extLst>
          </p:cNvPr>
          <p:cNvSpPr txBox="1"/>
          <p:nvPr/>
        </p:nvSpPr>
        <p:spPr>
          <a:xfrm>
            <a:off x="395536" y="4976420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E-mail: </a:t>
            </a:r>
            <a:r>
              <a:rPr lang="cs-CZ" dirty="0"/>
              <a:t>jmeno.prijmeni@kraj-lbc.cz</a:t>
            </a:r>
          </a:p>
        </p:txBody>
      </p:sp>
    </p:spTree>
    <p:extLst>
      <p:ext uri="{BB962C8B-B14F-4D97-AF65-F5344CB8AC3E}">
        <p14:creationId xmlns:p14="http://schemas.microsoft.com/office/powerpoint/2010/main" val="14443779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16E31336-527E-4AF6-BDCE-AE7634542DDA}"/>
              </a:ext>
            </a:extLst>
          </p:cNvPr>
          <p:cNvSpPr txBox="1">
            <a:spLocks noChangeArrowheads="1"/>
          </p:cNvSpPr>
          <p:nvPr/>
        </p:nvSpPr>
        <p:spPr>
          <a:xfrm>
            <a:off x="161764" y="692696"/>
            <a:ext cx="8820472" cy="6048672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" panose="05000000000000000000" pitchFamily="2" charset="2"/>
              <a:buNone/>
              <a:defRPr/>
            </a:pPr>
            <a:endParaRPr lang="cs-CZ" altLang="cs-CZ" b="1" dirty="0"/>
          </a:p>
          <a:p>
            <a:pPr algn="ctr">
              <a:buFont typeface="Wingdings" panose="05000000000000000000" pitchFamily="2" charset="2"/>
              <a:buNone/>
              <a:defRPr/>
            </a:pPr>
            <a:endParaRPr lang="cs-CZ" altLang="cs-CZ" b="1" dirty="0"/>
          </a:p>
          <a:p>
            <a:pPr algn="ctr">
              <a:buFontTx/>
              <a:buNone/>
              <a:defRPr/>
            </a:pPr>
            <a:endParaRPr lang="cs-CZ" altLang="cs-CZ" b="1" dirty="0"/>
          </a:p>
          <a:p>
            <a:pPr algn="ctr">
              <a:buFontTx/>
              <a:buNone/>
              <a:defRPr/>
            </a:pPr>
            <a:r>
              <a:rPr lang="cs-CZ" altLang="cs-CZ" b="1" dirty="0"/>
              <a:t> </a:t>
            </a:r>
            <a:r>
              <a:rPr lang="cs-CZ" altLang="cs-CZ" sz="3600" b="1" dirty="0"/>
              <a:t>Děkuji za pozornost.</a:t>
            </a:r>
          </a:p>
          <a:p>
            <a:pPr algn="ctr">
              <a:buFontTx/>
              <a:buNone/>
              <a:defRPr/>
            </a:pPr>
            <a:endParaRPr lang="cs-CZ" altLang="cs-CZ" sz="2400" b="1" dirty="0"/>
          </a:p>
          <a:p>
            <a:pPr algn="ctr">
              <a:buFontTx/>
              <a:buNone/>
              <a:defRPr/>
            </a:pPr>
            <a:endParaRPr lang="cs-CZ" altLang="cs-CZ" b="1" dirty="0"/>
          </a:p>
          <a:p>
            <a:pPr marL="622300" indent="-622300" algn="r">
              <a:buFontTx/>
              <a:buNone/>
              <a:defRPr/>
            </a:pPr>
            <a:r>
              <a:rPr lang="cs-CZ" altLang="cs-CZ" sz="1400" b="1" dirty="0"/>
              <a:t>	 </a:t>
            </a:r>
            <a:r>
              <a:rPr lang="cs-CZ" altLang="cs-CZ" sz="2000" b="1" dirty="0"/>
              <a:t>Mgr. Dagmar Kasalová</a:t>
            </a:r>
          </a:p>
          <a:p>
            <a:pPr marL="622300" indent="-622300" algn="r">
              <a:buFontTx/>
              <a:buNone/>
              <a:defRPr/>
            </a:pPr>
            <a:r>
              <a:rPr lang="cs-CZ" altLang="cs-CZ" sz="2000" dirty="0"/>
              <a:t>Krajský úřad Libereckého kraje</a:t>
            </a:r>
          </a:p>
          <a:p>
            <a:pPr marL="622300" indent="-622300" algn="r">
              <a:buFontTx/>
              <a:buNone/>
              <a:defRPr/>
            </a:pPr>
            <a:r>
              <a:rPr lang="cs-CZ" altLang="cs-CZ" sz="2000" dirty="0"/>
              <a:t>odbor školství, mládeže, tělovýchovy a sportu</a:t>
            </a:r>
          </a:p>
          <a:p>
            <a:pPr marL="622300" indent="-622300" algn="r">
              <a:buFontTx/>
              <a:buNone/>
              <a:defRPr/>
            </a:pPr>
            <a:r>
              <a:rPr lang="cs-CZ" altLang="cs-CZ" sz="2000" dirty="0"/>
              <a:t>Telefon: 485 226 142</a:t>
            </a:r>
          </a:p>
          <a:p>
            <a:pPr marL="622300" indent="-622300" algn="r">
              <a:buFontTx/>
              <a:buNone/>
              <a:defRPr/>
            </a:pPr>
            <a:r>
              <a:rPr lang="cs-CZ" altLang="cs-CZ" sz="2000" dirty="0"/>
              <a:t>dagmar.kasalova@kraj-lbc.cz</a:t>
            </a:r>
          </a:p>
        </p:txBody>
      </p:sp>
    </p:spTree>
    <p:extLst>
      <p:ext uri="{BB962C8B-B14F-4D97-AF65-F5344CB8AC3E}">
        <p14:creationId xmlns:p14="http://schemas.microsoft.com/office/powerpoint/2010/main" val="945705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B05CFFAC-063F-44D4-8D61-523F3D6D6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012" y="620688"/>
            <a:ext cx="8435975" cy="5112568"/>
          </a:xfrm>
        </p:spPr>
        <p:txBody>
          <a:bodyPr/>
          <a:lstStyle/>
          <a:p>
            <a:pPr marL="0" indent="0" algn="ctr"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r>
              <a:rPr lang="cs-CZ" altLang="cs-CZ" sz="3200" b="1" dirty="0">
                <a:solidFill>
                  <a:srgbClr val="000000"/>
                </a:solidFill>
              </a:rPr>
              <a:t>Poděkování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cs-CZ" altLang="cs-CZ" sz="2400" b="1" dirty="0">
                <a:solidFill>
                  <a:srgbClr val="000000"/>
                </a:solidFill>
              </a:rPr>
              <a:t>Spolupráce v projektech KAP, NAKAP LK I, NAKAP LK II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cs-CZ" altLang="cs-CZ" sz="2400" b="1" dirty="0">
                <a:solidFill>
                  <a:srgbClr val="000000"/>
                </a:solidFill>
              </a:rPr>
              <a:t>Spolupráce při Schvalování projektových záměrů RK </a:t>
            </a:r>
            <a:r>
              <a:rPr lang="cs-CZ" altLang="cs-CZ" sz="2000" b="1" dirty="0">
                <a:solidFill>
                  <a:srgbClr val="000000"/>
                </a:solidFill>
              </a:rPr>
              <a:t>(Směrnice RK 2/2018, Školský zákon)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altLang="cs-CZ" sz="2400" b="1" dirty="0">
                <a:solidFill>
                  <a:srgbClr val="000000"/>
                </a:solidFill>
              </a:rPr>
              <a:t>Informování o </a:t>
            </a:r>
          </a:p>
          <a:p>
            <a:pPr marL="987425" indent="-538163"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cs-CZ" altLang="cs-CZ" sz="2400" b="1" dirty="0">
                <a:solidFill>
                  <a:srgbClr val="000000"/>
                </a:solidFill>
              </a:rPr>
              <a:t>realizaci schválených projektů</a:t>
            </a:r>
          </a:p>
          <a:p>
            <a:pPr marL="987425" indent="-538163"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cs-CZ" altLang="cs-CZ" sz="2400" b="1" dirty="0">
                <a:solidFill>
                  <a:srgbClr val="000000"/>
                </a:solidFill>
              </a:rPr>
              <a:t>zapojování do systémových projektů (NPI, ČŠI apod.)</a:t>
            </a:r>
          </a:p>
          <a:p>
            <a:pPr marL="987425" indent="-538163"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cs-CZ" altLang="cs-CZ" sz="2400" b="1" dirty="0">
                <a:solidFill>
                  <a:srgbClr val="000000"/>
                </a:solidFill>
              </a:rPr>
              <a:t>Erasmus+ (případné čerpání z rezervního fondu na předfinancování)</a:t>
            </a:r>
          </a:p>
          <a:p>
            <a:pPr marL="0" indent="0"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cs-CZ" altLang="cs-CZ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306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ADB15F9C-2A74-4563-A2F0-515094EA980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7644" y="706345"/>
            <a:ext cx="8748712" cy="2016224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Font typeface="Wingdings" panose="05000000000000000000" pitchFamily="2" charset="2"/>
              <a:buNone/>
            </a:pPr>
            <a:r>
              <a:rPr lang="cs-CZ" altLang="cs-CZ" sz="3200" b="1" dirty="0">
                <a:solidFill>
                  <a:srgbClr val="000000"/>
                </a:solidFill>
              </a:rPr>
              <a:t>Erasmus+ - Dům zahraniční spolupráce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Partneři pro zahraniční stáže</a:t>
            </a:r>
            <a:endParaRPr lang="cs-CZ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Funguje nová, bezplatná online platforma </a:t>
            </a:r>
            <a:r>
              <a:rPr lang="cs-CZ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https://erasmobility.eu/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 sjednávání zahraničních stáží pro žáky i učitele. Vyhledávání podle země, oboru nebo typu výjezdu.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43818FA3-9433-44A7-8C2C-832396E057F4}"/>
              </a:ext>
            </a:extLst>
          </p:cNvPr>
          <p:cNvSpPr txBox="1"/>
          <p:nvPr/>
        </p:nvSpPr>
        <p:spPr>
          <a:xfrm>
            <a:off x="197644" y="2852936"/>
            <a:ext cx="856895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latin typeface="Calibri" panose="020F0502020204030204" pitchFamily="34" charset="0"/>
                <a:cs typeface="Times New Roman" panose="02020603050405020304" pitchFamily="18" charset="0"/>
              </a:rPr>
              <a:t>Evropský týden odborných dovedností (VET </a:t>
            </a:r>
            <a:r>
              <a:rPr lang="cs-CZ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Skills</a:t>
            </a:r>
            <a:r>
              <a:rPr lang="cs-CZ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Week</a:t>
            </a:r>
            <a:r>
              <a:rPr lang="cs-CZ" b="1" dirty="0">
                <a:latin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16. – 20.  květen 2022 (6. ročník)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iniciativa Evropské komise, jejímž cílem je představit odborné vzdělávání a přípravu jako atraktivní, kvalitní a perspektivní oblast studia, která vysokou mírou přispívá k rozvoji inovací a konkurenceschopnosti v Evropě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DZS vyhlašuje výzvu pro české organizace, které realizují projekty v programu Erasmus+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zájemci se mohou registrovat na stránce 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https://objevsvujtalent.cz/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, kde jsou také popsána pravidla výzvy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více informací: </a:t>
            </a:r>
            <a:r>
              <a:rPr lang="cs-CZ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https://www.dzs.cz/clanek/zapojte-se-do-celoevropske-kampane-na-podporu-odborneho-vzdelavani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551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ADB15F9C-2A74-4563-A2F0-515094EA980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504" y="692696"/>
            <a:ext cx="8748712" cy="5616624"/>
          </a:xfrm>
        </p:spPr>
        <p:txBody>
          <a:bodyPr>
            <a:normAutofit lnSpcReduction="10000"/>
          </a:bodyPr>
          <a:lstStyle/>
          <a:p>
            <a:pPr marL="0" indent="0" algn="ctr">
              <a:buFont typeface="Wingdings" panose="05000000000000000000" pitchFamily="2" charset="2"/>
              <a:buNone/>
            </a:pPr>
            <a:r>
              <a:rPr lang="cs-CZ" altLang="cs-CZ" sz="3200" b="1" dirty="0"/>
              <a:t>Plánované výzvy OP JAK 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cs-CZ" altLang="cs-CZ" sz="12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cs-CZ" altLang="cs-CZ" b="1" dirty="0">
                <a:solidFill>
                  <a:schemeClr val="accent6">
                    <a:lumMod val="75000"/>
                  </a:schemeClr>
                </a:solidFill>
              </a:rPr>
              <a:t>Šablony MŠ a ZŠ I  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cs-CZ" altLang="cs-CZ" sz="2000" b="1" dirty="0">
                <a:solidFill>
                  <a:schemeClr val="accent6">
                    <a:lumMod val="75000"/>
                  </a:schemeClr>
                </a:solidFill>
              </a:rPr>
              <a:t>Termín vyhlášení a zahájení příjmů žádostí: </a:t>
            </a:r>
            <a:r>
              <a:rPr lang="cs-CZ" altLang="cs-CZ" sz="2000" b="1" i="1" dirty="0">
                <a:solidFill>
                  <a:srgbClr val="FF0000"/>
                </a:solidFill>
              </a:rPr>
              <a:t>květen 2022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cs-CZ" altLang="cs-CZ" sz="2000" b="1" dirty="0">
                <a:solidFill>
                  <a:schemeClr val="accent6">
                    <a:lumMod val="75000"/>
                  </a:schemeClr>
                </a:solidFill>
              </a:rPr>
              <a:t>Termín ukončení příjmu žádostí: </a:t>
            </a:r>
            <a:r>
              <a:rPr lang="cs-CZ" altLang="cs-CZ" sz="2000" b="1" i="1" dirty="0">
                <a:solidFill>
                  <a:srgbClr val="FF0000"/>
                </a:solidFill>
              </a:rPr>
              <a:t>březen 2023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cs-CZ" altLang="cs-CZ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cs-CZ" altLang="cs-CZ" b="1" dirty="0">
                <a:solidFill>
                  <a:schemeClr val="accent6">
                    <a:lumMod val="75000"/>
                  </a:schemeClr>
                </a:solidFill>
              </a:rPr>
              <a:t>Šablony SŠ a VOŠ I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cs-CZ" altLang="cs-CZ" sz="2000" b="1" dirty="0">
                <a:solidFill>
                  <a:schemeClr val="accent6">
                    <a:lumMod val="75000"/>
                  </a:schemeClr>
                </a:solidFill>
              </a:rPr>
              <a:t>Termín vyhlášení a zahájení příjmů žádostí: </a:t>
            </a:r>
            <a:r>
              <a:rPr lang="cs-CZ" altLang="cs-CZ" sz="2000" b="1" i="1" dirty="0">
                <a:solidFill>
                  <a:srgbClr val="FF0000"/>
                </a:solidFill>
              </a:rPr>
              <a:t>květen 2022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cs-CZ" altLang="cs-CZ" sz="2000" b="1" dirty="0">
                <a:solidFill>
                  <a:schemeClr val="accent6">
                    <a:lumMod val="75000"/>
                  </a:schemeClr>
                </a:solidFill>
              </a:rPr>
              <a:t>Termín ukončení příjmu žádostí: </a:t>
            </a:r>
            <a:r>
              <a:rPr lang="cs-CZ" altLang="cs-CZ" sz="2000" b="1" i="1" dirty="0">
                <a:solidFill>
                  <a:srgbClr val="FF0000"/>
                </a:solidFill>
              </a:rPr>
              <a:t>listopad 2022</a:t>
            </a:r>
            <a:endParaRPr lang="cs-CZ" altLang="cs-CZ" b="1" i="1" dirty="0">
              <a:solidFill>
                <a:srgbClr val="FF0000"/>
              </a:solidFill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cs-CZ" altLang="cs-CZ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cs-CZ" altLang="cs-CZ" sz="2000" b="1" dirty="0">
                <a:solidFill>
                  <a:schemeClr val="accent6">
                    <a:lumMod val="75000"/>
                  </a:schemeClr>
                </a:solidFill>
              </a:rPr>
              <a:t>Doba realizace projektů: </a:t>
            </a:r>
            <a:r>
              <a:rPr lang="cs-CZ" altLang="cs-CZ" sz="2000" b="1" i="1" dirty="0">
                <a:solidFill>
                  <a:srgbClr val="FF0000"/>
                </a:solidFill>
              </a:rPr>
              <a:t>24-36 měsíců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cs-CZ" altLang="cs-CZ" sz="20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cs-CZ" altLang="cs-CZ" sz="2000" b="1" dirty="0">
                <a:solidFill>
                  <a:schemeClr val="accent6">
                    <a:lumMod val="75000"/>
                  </a:schemeClr>
                </a:solidFill>
              </a:rPr>
              <a:t>Prezentaci MŠMT najdete zde:</a:t>
            </a:r>
          </a:p>
          <a:p>
            <a:pPr marL="0" indent="0">
              <a:buNone/>
            </a:pPr>
            <a:r>
              <a:rPr lang="cs-CZ" sz="1800" u="sng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https://opjak.cz/wp-content/uploads/2022/03/Prezentace_Sablony.pdf</a:t>
            </a:r>
            <a:endParaRPr lang="cs-CZ" sz="1800" dirty="0">
              <a:solidFill>
                <a:schemeClr val="accent6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cs-CZ" altLang="cs-CZ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371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26B342EA-9920-4D47-ADD7-56A23C70C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3" y="548680"/>
            <a:ext cx="8963025" cy="972443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altLang="cs-CZ" sz="2800" dirty="0">
                <a:solidFill>
                  <a:srgbClr val="000000"/>
                </a:solidFill>
              </a:rPr>
              <a:t>OP VVV</a:t>
            </a:r>
            <a:br>
              <a:rPr lang="cs-CZ" altLang="cs-CZ" sz="2800" dirty="0">
                <a:solidFill>
                  <a:srgbClr val="000000"/>
                </a:solidFill>
              </a:rPr>
            </a:br>
            <a:r>
              <a:rPr lang="cs-CZ" altLang="cs-CZ" sz="2800" dirty="0">
                <a:solidFill>
                  <a:srgbClr val="000000"/>
                </a:solidFill>
              </a:rPr>
              <a:t>Projekty Libereckého kraje v oblasti školství</a:t>
            </a:r>
            <a:br>
              <a:rPr lang="cs-CZ" altLang="cs-CZ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cs-CZ" dirty="0">
              <a:solidFill>
                <a:srgbClr val="000000"/>
              </a:solidFill>
            </a:endParaRPr>
          </a:p>
        </p:txBody>
      </p:sp>
      <p:pic>
        <p:nvPicPr>
          <p:cNvPr id="9" name="Obrázek 7">
            <a:extLst>
              <a:ext uri="{FF2B5EF4-FFF2-40B4-BE49-F238E27FC236}">
                <a16:creationId xmlns:a16="http://schemas.microsoft.com/office/drawing/2014/main" id="{D7C734D7-A4B2-4AD9-A473-071AD9E456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00808"/>
            <a:ext cx="5845482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6">
            <a:extLst>
              <a:ext uri="{FF2B5EF4-FFF2-40B4-BE49-F238E27FC236}">
                <a16:creationId xmlns:a16="http://schemas.microsoft.com/office/drawing/2014/main" id="{5C7FA063-0B0B-4616-B2AA-BAD77CC11D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429000"/>
            <a:ext cx="7512602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8587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/>
          <p:cNvSpPr txBox="1">
            <a:spLocks/>
          </p:cNvSpPr>
          <p:nvPr/>
        </p:nvSpPr>
        <p:spPr>
          <a:xfrm>
            <a:off x="419872" y="1977116"/>
            <a:ext cx="7920880" cy="371402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cs-CZ" sz="28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termín realizace: 		13. 1. 2022 – 30. 11. 2023</a:t>
            </a:r>
          </a:p>
          <a:p>
            <a:pPr marL="457200" marR="0" lvl="1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od r. 2024 principy strategického plánování </a:t>
            </a:r>
            <a:b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součástí DZ LK </a:t>
            </a: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cs-CZ" sz="28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realizátor: 			Liberecký kraj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cs-CZ" sz="28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vydání rozhodnutí: 	28. 7. 2021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cs-CZ" sz="28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celkové výdaje: 		7 770 042,00 Kč</a:t>
            </a:r>
            <a:endParaRPr kumimoji="0" lang="cs-CZ" sz="6400" b="1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Blip>
                <a:blip r:embed="rId3"/>
              </a:buBlip>
              <a:tabLst/>
              <a:defRPr/>
            </a:pPr>
            <a:endParaRPr kumimoji="0" lang="cs-CZ" sz="6400" b="1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Blip>
                <a:blip r:embed="rId3"/>
              </a:buBlip>
              <a:tabLst/>
              <a:defRPr/>
            </a:pPr>
            <a:endParaRPr kumimoji="0" lang="cs-CZ" sz="6400" b="1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6400" b="1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4800" b="1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7200" b="0" i="1" u="none" strike="noStrike" kern="1200" cap="none" spc="0" normalizeH="0" baseline="0" noProof="0" dirty="0">
              <a:ln>
                <a:noFill/>
              </a:ln>
              <a:solidFill>
                <a:srgbClr val="5DDC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7B29C203-C82F-4713-80A9-2E1ADC7E5DF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25912"/>
            <a:ext cx="7920880" cy="880881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EEB26044-2203-4C55-9E95-46C53F62E6F7}"/>
              </a:ext>
            </a:extLst>
          </p:cNvPr>
          <p:cNvSpPr txBox="1"/>
          <p:nvPr/>
        </p:nvSpPr>
        <p:spPr>
          <a:xfrm>
            <a:off x="179512" y="6256636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Strategické plánování rozvoje vzdělávací soustavy Libereckého kraje II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CZ.02.3.68/0.0/0.0/20_082/0019560 	</a:t>
            </a: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06935CF1-8034-4526-B3E3-ACABE6F7C912}"/>
              </a:ext>
            </a:extLst>
          </p:cNvPr>
          <p:cNvSpPr txBox="1">
            <a:spLocks/>
          </p:cNvSpPr>
          <p:nvPr/>
        </p:nvSpPr>
        <p:spPr>
          <a:xfrm>
            <a:off x="179512" y="942462"/>
            <a:ext cx="7669360" cy="9989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3700" b="1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5320D79E-3D85-462F-9251-A8D68467C1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53338" y="4628332"/>
            <a:ext cx="2011150" cy="1895177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256D41EF-8A59-486B-864D-EACDCAE5FB0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39831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D1262778-0008-49E8-BEB2-9AF16123172A}"/>
              </a:ext>
            </a:extLst>
          </p:cNvPr>
          <p:cNvSpPr txBox="1"/>
          <p:nvPr/>
        </p:nvSpPr>
        <p:spPr>
          <a:xfrm>
            <a:off x="1334934" y="1179905"/>
            <a:ext cx="59817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0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Projekt KAP LK II</a:t>
            </a:r>
          </a:p>
        </p:txBody>
      </p:sp>
    </p:spTree>
    <p:extLst>
      <p:ext uri="{BB962C8B-B14F-4D97-AF65-F5344CB8AC3E}">
        <p14:creationId xmlns:p14="http://schemas.microsoft.com/office/powerpoint/2010/main" val="120730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/>
          <p:cNvSpPr txBox="1">
            <a:spLocks/>
          </p:cNvSpPr>
          <p:nvPr/>
        </p:nvSpPr>
        <p:spPr>
          <a:xfrm>
            <a:off x="395536" y="2140456"/>
            <a:ext cx="7920880" cy="2776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cs-CZ" sz="26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odborného vzdělávání a spolupráce škol se zaměstnavateli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cs-CZ" sz="26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polytechnické vzdělávání 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cs-CZ" sz="26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matematické gramotnosti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cs-CZ" sz="26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pedagogických, didaktických a manažerských kompetencí pracovníků ve vzdělávání 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7B29C203-C82F-4713-80A9-2E1ADC7E5DF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25912"/>
            <a:ext cx="7920880" cy="880881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EEB26044-2203-4C55-9E95-46C53F62E6F7}"/>
              </a:ext>
            </a:extLst>
          </p:cNvPr>
          <p:cNvSpPr txBox="1"/>
          <p:nvPr/>
        </p:nvSpPr>
        <p:spPr>
          <a:xfrm>
            <a:off x="179512" y="6256636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Strategické plánování rozvoje vzdělávací soustavy Libereckého kraje II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CZ.02.3.68/0.0/0.0/20_082/0019560 	</a:t>
            </a: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06935CF1-8034-4526-B3E3-ACABE6F7C912}"/>
              </a:ext>
            </a:extLst>
          </p:cNvPr>
          <p:cNvSpPr txBox="1">
            <a:spLocks/>
          </p:cNvSpPr>
          <p:nvPr/>
        </p:nvSpPr>
        <p:spPr>
          <a:xfrm>
            <a:off x="179512" y="942462"/>
            <a:ext cx="7669360" cy="9989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7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Platforma </a:t>
            </a:r>
            <a:br>
              <a:rPr kumimoji="0" lang="cs-CZ" sz="37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cs-CZ" sz="37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Odborné a polytechnické vzdělávání 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57349DC4-E37B-4605-8810-40E82B70C04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39831"/>
          </a:xfrm>
          <a:prstGeom prst="rect">
            <a:avLst/>
          </a:prstGeom>
        </p:spPr>
      </p:pic>
      <p:grpSp>
        <p:nvGrpSpPr>
          <p:cNvPr id="4" name="Skupina 3">
            <a:extLst>
              <a:ext uri="{FF2B5EF4-FFF2-40B4-BE49-F238E27FC236}">
                <a16:creationId xmlns:a16="http://schemas.microsoft.com/office/drawing/2014/main" id="{7E37A8C7-C1F3-4D13-99F8-17FD588CAADD}"/>
              </a:ext>
            </a:extLst>
          </p:cNvPr>
          <p:cNvGrpSpPr/>
          <p:nvPr/>
        </p:nvGrpSpPr>
        <p:grpSpPr>
          <a:xfrm>
            <a:off x="603424" y="4928149"/>
            <a:ext cx="7245448" cy="1177108"/>
            <a:chOff x="603424" y="5079528"/>
            <a:chExt cx="7245448" cy="1177108"/>
          </a:xfrm>
        </p:grpSpPr>
        <p:sp>
          <p:nvSpPr>
            <p:cNvPr id="2" name="Obdélník: se zakulacenými rohy 1">
              <a:extLst>
                <a:ext uri="{FF2B5EF4-FFF2-40B4-BE49-F238E27FC236}">
                  <a16:creationId xmlns:a16="http://schemas.microsoft.com/office/drawing/2014/main" id="{45BBBDC5-BEB1-4587-8CCB-E6C18D77F277}"/>
                </a:ext>
              </a:extLst>
            </p:cNvPr>
            <p:cNvSpPr/>
            <p:nvPr/>
          </p:nvSpPr>
          <p:spPr>
            <a:xfrm>
              <a:off x="603424" y="5079528"/>
              <a:ext cx="7245448" cy="117710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" name="TextovéPole 2">
              <a:extLst>
                <a:ext uri="{FF2B5EF4-FFF2-40B4-BE49-F238E27FC236}">
                  <a16:creationId xmlns:a16="http://schemas.microsoft.com/office/drawing/2014/main" id="{380D490B-9D5E-4EE8-BF15-9FC76E73AE9B}"/>
                </a:ext>
              </a:extLst>
            </p:cNvPr>
            <p:cNvSpPr txBox="1"/>
            <p:nvPr/>
          </p:nvSpPr>
          <p:spPr>
            <a:xfrm>
              <a:off x="827584" y="5255021"/>
              <a:ext cx="6768752" cy="828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4F81BD">
                      <a:lumMod val="75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Setkání ke tvorbě KAP LK III</a:t>
              </a:r>
              <a:r>
                <a:rPr kumimoji="0" lang="cs-CZ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4F81BD">
                      <a:lumMod val="75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. 		</a:t>
              </a:r>
              <a:r>
                <a:rPr kumimoji="0" lang="cs-CZ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4F81BD">
                      <a:lumMod val="75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5. dubna</a:t>
              </a:r>
              <a:br>
                <a:rPr kumimoji="0" lang="cs-CZ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4F81BD">
                      <a:lumMod val="75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</a:br>
              <a:r>
                <a:rPr kumimoji="0" lang="cs-CZ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4F81BD">
                      <a:lumMod val="75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					14 – 16 hod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97230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/>
          <p:cNvSpPr txBox="1">
            <a:spLocks/>
          </p:cNvSpPr>
          <p:nvPr/>
        </p:nvSpPr>
        <p:spPr>
          <a:xfrm>
            <a:off x="179512" y="2040951"/>
            <a:ext cx="7920880" cy="2284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kariérové poradenství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rozvoj podnikavosti, iniciativy a kreativity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čtenářské gramotnosti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rozvoj potenciálu každého žáka 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7B29C203-C82F-4713-80A9-2E1ADC7E5DF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25912"/>
            <a:ext cx="7920880" cy="880881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EEB26044-2203-4C55-9E95-46C53F62E6F7}"/>
              </a:ext>
            </a:extLst>
          </p:cNvPr>
          <p:cNvSpPr txBox="1"/>
          <p:nvPr/>
        </p:nvSpPr>
        <p:spPr>
          <a:xfrm>
            <a:off x="179512" y="6256636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0" i="0" u="none" strike="noStrike" baseline="0" dirty="0">
                <a:solidFill>
                  <a:schemeClr val="accent1">
                    <a:lumMod val="75000"/>
                  </a:schemeClr>
                </a:solidFill>
              </a:rPr>
              <a:t>Strategické plánování rozvoje vzdělávací soustavy Libereckého kraje II </a:t>
            </a:r>
            <a:endParaRPr lang="cs-CZ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1400" b="0" i="0" u="none" strike="noStrike" baseline="0" dirty="0">
                <a:solidFill>
                  <a:schemeClr val="accent1">
                    <a:lumMod val="75000"/>
                  </a:schemeClr>
                </a:solidFill>
              </a:rPr>
              <a:t>CZ.02.3.68/0.0/0.0/20_082/0019560 	</a:t>
            </a: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06935CF1-8034-4526-B3E3-ACABE6F7C912}"/>
              </a:ext>
            </a:extLst>
          </p:cNvPr>
          <p:cNvSpPr txBox="1">
            <a:spLocks/>
          </p:cNvSpPr>
          <p:nvPr/>
        </p:nvSpPr>
        <p:spPr>
          <a:xfrm>
            <a:off x="179512" y="942462"/>
            <a:ext cx="7669360" cy="9989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700" b="1" dirty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Platforma </a:t>
            </a:r>
            <a:br>
              <a:rPr lang="cs-CZ" sz="3700" b="1" dirty="0">
                <a:solidFill>
                  <a:srgbClr val="00B0F0"/>
                </a:solidFill>
                <a:latin typeface="+mn-lt"/>
                <a:ea typeface="+mn-ea"/>
                <a:cs typeface="+mn-cs"/>
              </a:rPr>
            </a:br>
            <a:r>
              <a:rPr lang="cs-CZ" sz="3700" b="1" dirty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Rozvoj potenciálu 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2CB6145-9701-484E-9777-16E442C2C7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3297" y="1686537"/>
            <a:ext cx="2011150" cy="1895177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D2349EB9-F8A3-4AB4-BFC2-E0FECC29918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39831"/>
          </a:xfrm>
          <a:prstGeom prst="rect">
            <a:avLst/>
          </a:prstGeom>
        </p:spPr>
      </p:pic>
      <p:grpSp>
        <p:nvGrpSpPr>
          <p:cNvPr id="13" name="Skupina 12">
            <a:extLst>
              <a:ext uri="{FF2B5EF4-FFF2-40B4-BE49-F238E27FC236}">
                <a16:creationId xmlns:a16="http://schemas.microsoft.com/office/drawing/2014/main" id="{0E883C9D-4148-47A3-88B7-C6BA434CE741}"/>
              </a:ext>
            </a:extLst>
          </p:cNvPr>
          <p:cNvGrpSpPr/>
          <p:nvPr/>
        </p:nvGrpSpPr>
        <p:grpSpPr>
          <a:xfrm>
            <a:off x="603424" y="4777061"/>
            <a:ext cx="7245448" cy="1177108"/>
            <a:chOff x="603424" y="5079528"/>
            <a:chExt cx="7245448" cy="1177108"/>
          </a:xfrm>
        </p:grpSpPr>
        <p:sp>
          <p:nvSpPr>
            <p:cNvPr id="14" name="Obdélník: se zakulacenými rohy 13">
              <a:extLst>
                <a:ext uri="{FF2B5EF4-FFF2-40B4-BE49-F238E27FC236}">
                  <a16:creationId xmlns:a16="http://schemas.microsoft.com/office/drawing/2014/main" id="{E1BFD2F2-27C8-46C6-8560-28AA82412328}"/>
                </a:ext>
              </a:extLst>
            </p:cNvPr>
            <p:cNvSpPr/>
            <p:nvPr/>
          </p:nvSpPr>
          <p:spPr>
            <a:xfrm>
              <a:off x="603424" y="5079528"/>
              <a:ext cx="7245448" cy="117710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TextovéPole 14">
              <a:extLst>
                <a:ext uri="{FF2B5EF4-FFF2-40B4-BE49-F238E27FC236}">
                  <a16:creationId xmlns:a16="http://schemas.microsoft.com/office/drawing/2014/main" id="{71450D57-77C4-4B4A-9401-EB17ED2CA2E2}"/>
                </a:ext>
              </a:extLst>
            </p:cNvPr>
            <p:cNvSpPr txBox="1"/>
            <p:nvPr/>
          </p:nvSpPr>
          <p:spPr>
            <a:xfrm>
              <a:off x="827584" y="5255021"/>
              <a:ext cx="6768752" cy="828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indent="0">
                <a:buNone/>
              </a:pPr>
              <a:r>
                <a:rPr lang="cs-CZ" sz="2400" b="1" dirty="0">
                  <a:solidFill>
                    <a:schemeClr val="accent1">
                      <a:lumMod val="75000"/>
                    </a:schemeClr>
                  </a:solidFill>
                </a:rPr>
                <a:t>Setkání ke tvorbě KAP LK III. </a:t>
              </a:r>
              <a:r>
                <a:rPr lang="cs-CZ" sz="2400" dirty="0">
                  <a:solidFill>
                    <a:schemeClr val="accent1">
                      <a:lumMod val="75000"/>
                    </a:schemeClr>
                  </a:solidFill>
                </a:rPr>
                <a:t>		</a:t>
              </a:r>
              <a:r>
                <a:rPr lang="cs-CZ" sz="2400" b="1" dirty="0">
                  <a:solidFill>
                    <a:schemeClr val="accent1">
                      <a:lumMod val="75000"/>
                    </a:schemeClr>
                  </a:solidFill>
                </a:rPr>
                <a:t>7. dubna</a:t>
              </a:r>
              <a:br>
                <a:rPr lang="cs-CZ" sz="2400" dirty="0">
                  <a:solidFill>
                    <a:schemeClr val="accent1">
                      <a:lumMod val="75000"/>
                    </a:schemeClr>
                  </a:solidFill>
                </a:rPr>
              </a:br>
              <a:r>
                <a:rPr lang="cs-CZ" sz="2400" dirty="0">
                  <a:solidFill>
                    <a:schemeClr val="accent1">
                      <a:lumMod val="75000"/>
                    </a:schemeClr>
                  </a:solidFill>
                </a:rPr>
                <a:t>					13 – 15 hod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48681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Obrázek 12">
            <a:extLst>
              <a:ext uri="{FF2B5EF4-FFF2-40B4-BE49-F238E27FC236}">
                <a16:creationId xmlns:a16="http://schemas.microsoft.com/office/drawing/2014/main" id="{DF2053B6-BEA1-4FD1-89AA-BFDF46D278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3948" y="3160814"/>
            <a:ext cx="2549847" cy="1142860"/>
          </a:xfrm>
          <a:prstGeom prst="rect">
            <a:avLst/>
          </a:prstGeom>
        </p:spPr>
      </p:pic>
      <p:pic>
        <p:nvPicPr>
          <p:cNvPr id="1028" name="Picture 4" descr="Změna struktury společnosti | AV MEDIA.cz">
            <a:extLst>
              <a:ext uri="{FF2B5EF4-FFF2-40B4-BE49-F238E27FC236}">
                <a16:creationId xmlns:a16="http://schemas.microsoft.com/office/drawing/2014/main" id="{B814D4FA-04F2-4D24-B012-A90C40901E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728" y="4351838"/>
            <a:ext cx="2936272" cy="1965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313184" y="942462"/>
            <a:ext cx="7535688" cy="9989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odborná konference s doprovodnou výstavou </a:t>
            </a:r>
            <a:br>
              <a:rPr kumimoji="0" lang="cs-CZ" sz="37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cs-CZ" sz="37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Technologie do škol 2022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7B29C203-C82F-4713-80A9-2E1ADC7E5D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5912"/>
            <a:ext cx="7920880" cy="880881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EEB26044-2203-4C55-9E95-46C53F62E6F7}"/>
              </a:ext>
            </a:extLst>
          </p:cNvPr>
          <p:cNvSpPr txBox="1"/>
          <p:nvPr/>
        </p:nvSpPr>
        <p:spPr>
          <a:xfrm>
            <a:off x="179512" y="6256636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Strategické plánování rozvoje vzdělávací soustavy Libereckého kraje II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CZ.02.3.68/0.0/0.0/20_082/0019560 	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8D99779C-EF79-4088-A8BE-4E5084B92598}"/>
              </a:ext>
            </a:extLst>
          </p:cNvPr>
          <p:cNvSpPr txBox="1">
            <a:spLocks/>
          </p:cNvSpPr>
          <p:nvPr/>
        </p:nvSpPr>
        <p:spPr>
          <a:xfrm>
            <a:off x="313184" y="2204864"/>
            <a:ext cx="8229600" cy="36039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20. dubna 2022 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1" indent="-342900" algn="l" defTabSz="914400" rtl="0" eaLnBrk="1" fontAlgn="auto" latinLnBrk="0" hangingPunct="1">
              <a:lnSpc>
                <a:spcPct val="10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cs-CZ" sz="28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kybernetická bezpečnost</a:t>
            </a:r>
          </a:p>
          <a:p>
            <a:pPr marL="342900" marR="0" lvl="1" indent="-342900" algn="l" defTabSz="914400" rtl="0" eaLnBrk="1" fontAlgn="auto" latinLnBrk="0" hangingPunct="1">
              <a:lnSpc>
                <a:spcPct val="10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cs-CZ" sz="28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polytechnika a robotické stavebnice</a:t>
            </a:r>
          </a:p>
          <a:p>
            <a:pPr marL="342900" marR="0" lvl="1" indent="-342900" algn="l" defTabSz="914400" rtl="0" eaLnBrk="1" fontAlgn="auto" latinLnBrk="0" hangingPunct="1">
              <a:lnSpc>
                <a:spcPct val="10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cs-CZ" sz="28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gamifikace vzdělávání </a:t>
            </a:r>
          </a:p>
          <a:p>
            <a:pPr marL="342900" marR="0" lvl="1" indent="-342900" algn="l" defTabSz="914400" rtl="0" eaLnBrk="1" fontAlgn="auto" latinLnBrk="0" hangingPunct="1">
              <a:lnSpc>
                <a:spcPct val="10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cs-CZ" sz="28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digitální technologie ve výuce 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048B160B-6A05-44B4-B2DB-ACF55D68B7C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39831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D9B33406-9F16-4B7D-B779-FA6C405C18F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3140" y="5905148"/>
            <a:ext cx="1895480" cy="493466"/>
          </a:xfrm>
          <a:prstGeom prst="rect">
            <a:avLst/>
          </a:prstGeom>
        </p:spPr>
      </p:pic>
      <p:pic>
        <p:nvPicPr>
          <p:cNvPr id="1034" name="Picture 10" descr="Czechitas - IT je budoucnost. I Tvoje.">
            <a:extLst>
              <a:ext uri="{FF2B5EF4-FFF2-40B4-BE49-F238E27FC236}">
                <a16:creationId xmlns:a16="http://schemas.microsoft.com/office/drawing/2014/main" id="{ADDC2258-02F6-4FBF-B329-2360B6ADD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3276" y="3983664"/>
            <a:ext cx="2155208" cy="104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Loga, šablony a software">
            <a:extLst>
              <a:ext uri="{FF2B5EF4-FFF2-40B4-BE49-F238E27FC236}">
                <a16:creationId xmlns:a16="http://schemas.microsoft.com/office/drawing/2014/main" id="{805564B6-0114-4C10-B230-A693EC3132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748" y="2637116"/>
            <a:ext cx="3419872" cy="604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24367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LK">
      <a:dk1>
        <a:sysClr val="windowText" lastClr="000000"/>
      </a:dk1>
      <a:lt1>
        <a:sysClr val="window" lastClr="FFFFFF"/>
      </a:lt1>
      <a:dk2>
        <a:srgbClr val="A81435"/>
      </a:dk2>
      <a:lt2>
        <a:srgbClr val="D8D8D8"/>
      </a:lt2>
      <a:accent1>
        <a:srgbClr val="A81435"/>
      </a:accent1>
      <a:accent2>
        <a:srgbClr val="FFC000"/>
      </a:accent2>
      <a:accent3>
        <a:srgbClr val="339933"/>
      </a:accent3>
      <a:accent4>
        <a:srgbClr val="008000"/>
      </a:accent4>
      <a:accent5>
        <a:srgbClr val="006699"/>
      </a:accent5>
      <a:accent6>
        <a:srgbClr val="003399"/>
      </a:accent6>
      <a:hlink>
        <a:srgbClr val="A81435"/>
      </a:hlink>
      <a:folHlink>
        <a:srgbClr val="A81435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1199</TotalTime>
  <Words>1283</Words>
  <Application>Microsoft Office PowerPoint</Application>
  <PresentationFormat>Předvádění na obrazovce (4:3)</PresentationFormat>
  <Paragraphs>191</Paragraphs>
  <Slides>18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18</vt:i4>
      </vt:variant>
    </vt:vector>
  </HeadingPairs>
  <TitlesOfParts>
    <vt:vector size="25" baseType="lpstr">
      <vt:lpstr>Arial</vt:lpstr>
      <vt:lpstr>Calibri</vt:lpstr>
      <vt:lpstr>Courier New</vt:lpstr>
      <vt:lpstr>Symbol</vt:lpstr>
      <vt:lpstr>Wingdings</vt:lpstr>
      <vt:lpstr>Motiv systému Office</vt:lpstr>
      <vt:lpstr>1_Motiv systému Office</vt:lpstr>
      <vt:lpstr>Novinky v ESI fondech, projekty LK - KAP a NAKAP</vt:lpstr>
      <vt:lpstr>Prezentace aplikace PowerPoint</vt:lpstr>
      <vt:lpstr>Prezentace aplikace PowerPoint</vt:lpstr>
      <vt:lpstr>Prezentace aplikace PowerPoint</vt:lpstr>
      <vt:lpstr>OP VVV Projekty Libereckého kraje v oblasti školství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Krajský úřad Libereckého kraje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PALL-</dc:title>
  <dc:creator>Leoš Křeček</dc:creator>
  <cp:lastModifiedBy>Kasalová Dagmar</cp:lastModifiedBy>
  <cp:revision>106</cp:revision>
  <cp:lastPrinted>2021-09-22T08:41:46Z</cp:lastPrinted>
  <dcterms:created xsi:type="dcterms:W3CDTF">2017-09-20T20:03:40Z</dcterms:created>
  <dcterms:modified xsi:type="dcterms:W3CDTF">2022-03-21T09:22:39Z</dcterms:modified>
</cp:coreProperties>
</file>