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87" r:id="rId4"/>
    <p:sldId id="295" r:id="rId5"/>
    <p:sldId id="296" r:id="rId6"/>
    <p:sldId id="290" r:id="rId7"/>
    <p:sldId id="302" r:id="rId8"/>
    <p:sldId id="279" r:id="rId9"/>
    <p:sldId id="303" r:id="rId10"/>
    <p:sldId id="304" r:id="rId11"/>
    <p:sldId id="305" r:id="rId12"/>
    <p:sldId id="306" r:id="rId13"/>
    <p:sldId id="307" r:id="rId14"/>
    <p:sldId id="308" r:id="rId15"/>
    <p:sldId id="265" r:id="rId16"/>
  </p:sldIdLst>
  <p:sldSz cx="9144000" cy="6858000" type="screen4x3"/>
  <p:notesSz cx="9874250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4D4D4D"/>
    <a:srgbClr val="C81704"/>
    <a:srgbClr val="1581B7"/>
    <a:srgbClr val="A7143F"/>
    <a:srgbClr val="800000"/>
    <a:srgbClr val="A31403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82" autoAdjust="0"/>
  </p:normalViewPr>
  <p:slideViewPr>
    <p:cSldViewPr>
      <p:cViewPr varScale="1">
        <p:scale>
          <a:sx n="50" d="100"/>
          <a:sy n="50" d="100"/>
        </p:scale>
        <p:origin x="78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4831" y="2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256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361F45-07C0-45F7-9C5D-CCD2D4E894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150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4831" y="2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1675" y="509588"/>
            <a:ext cx="3395663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6953" y="3228127"/>
            <a:ext cx="7900347" cy="305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56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A3B9A5-02D0-499F-BF54-7D9810860D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142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ED57B-FAB7-4BC1-AF95-80AD39608602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10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7659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11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3346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12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2676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13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99246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14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4896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87EB9-4CBD-41F3-ACA8-521DD775A9EC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098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5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914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6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7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645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8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9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884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ROPPT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200900" cy="865187"/>
          </a:xfrm>
        </p:spPr>
        <p:txBody>
          <a:bodyPr/>
          <a:lstStyle>
            <a:lvl1pPr algn="r"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3863" y="4581525"/>
            <a:ext cx="5759450" cy="16795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611981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611981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ROPPT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549275"/>
            <a:ext cx="5473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904" y="3140968"/>
            <a:ext cx="5040808" cy="793179"/>
          </a:xfrm>
        </p:spPr>
        <p:txBody>
          <a:bodyPr/>
          <a:lstStyle/>
          <a:p>
            <a:pPr algn="l" eaLnBrk="1" hangingPunct="1">
              <a:defRPr/>
            </a:pP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r>
              <a:rPr lang="cs-CZ" sz="2400" dirty="0"/>
              <a:t>		Právní okénko</a:t>
            </a: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endParaRPr lang="cs-CZ" dirty="0"/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3491880" y="3284984"/>
            <a:ext cx="5472607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r>
              <a:rPr lang="cs-CZ" dirty="0"/>
              <a:t>Porada s řediteli škol a školských zařízení zřizovaných Libereckým krajem</a:t>
            </a:r>
          </a:p>
          <a:p>
            <a:pPr algn="r"/>
            <a:r>
              <a:rPr lang="cs-CZ" dirty="0"/>
              <a:t>Liberec</a:t>
            </a:r>
          </a:p>
          <a:p>
            <a:pPr algn="r"/>
            <a:r>
              <a:rPr lang="cs-CZ" dirty="0"/>
              <a:t>24. března 2022</a:t>
            </a:r>
          </a:p>
          <a:p>
            <a:pPr algn="r"/>
            <a:r>
              <a:rPr lang="cs-CZ" dirty="0"/>
              <a:t>  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7" y="3284984"/>
            <a:ext cx="3038287" cy="3096344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Do MŠ a ZŠ bude zvláštní termín zápisu pro Ukrajince od 1.6. do 15. 7. 2022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Dle MŠMT by ukrajinské děti měly nastoupit do škol ideálně až od září, ALE vztahuje se na ně povinná školní docházka už po 90 dnech pobytu v ČR ?!?!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Lex Ukrajina obsahuje celou řadu výjimek, včetně navyšování kapacity škol, ale pouze po dobu účinnosti zákona, která končí 31.3.2023 ?!?!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Prý bude účinnost zákona prodloužena. Ale co když ne? Nelze přijímat na dobu určitou.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7696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Přijímací řízení na střední školy – zvláštní úprava pro Ukrajince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Možnost přijetí dle § 63 i do prvního ročníku SŠ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Vždy se jedná o </a:t>
            </a:r>
            <a:r>
              <a:rPr lang="cs-CZ" sz="2400" b="1" u="sng" dirty="0">
                <a:latin typeface="Arial" charset="0"/>
              </a:rPr>
              <a:t>přijetí, </a:t>
            </a:r>
            <a:r>
              <a:rPr lang="cs-CZ" sz="2400" b="1" dirty="0">
                <a:latin typeface="Arial" charset="0"/>
              </a:rPr>
              <a:t>nikoli o přestup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Většinu dokladů lze nahradit čestným prohlášením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Tam, kde je to vyžadováno, musí mít potvrzení od  lékaře na území ČR</a:t>
            </a:r>
          </a:p>
          <a:p>
            <a:pPr lvl="1" eaLnBrk="1" hangingPunct="1"/>
            <a:r>
              <a:rPr lang="cs-CZ" sz="2400" b="1" u="sng" dirty="0">
                <a:latin typeface="Arial" charset="0"/>
              </a:rPr>
              <a:t>Důsledně ověřit pohovorem schopnost vzdělávat se v češtině!!!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8661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u="sng" dirty="0">
                <a:latin typeface="Arial" charset="0"/>
              </a:rPr>
              <a:t>Důsledně ověřit pohovorem schopnost vzdělávat se v češtině!!!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- připravit okruhy témat k pohovoru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- pohovor vede tříčlenná komise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- o pohovoru se sepíše protokol (jména členů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  komise, identifikace uchazeče, témata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   pohovoru, stanovisko každého člena komise,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  zda uchazeč je, či není schopen se vzdělávat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  češtině ANO/NE a celkový výsledek pohovoru)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707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Výsledek pohovoru se nijak nezapočítává do výsledku přijímací zkoušky, není její součástí, nenahrazuje jednotnou přijímací zkoušku z českého jazyka. </a:t>
            </a:r>
          </a:p>
          <a:p>
            <a:pPr lvl="1" eaLnBrk="1" hangingPunct="1"/>
            <a:endParaRPr lang="cs-CZ" sz="2400" b="1" u="sng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Jedná se o nutnou nepostačující podmínku přijetí ke vzdělávání ve střední škole – pokud uchazeč neprokáže pohovorem schopnost vzdělávat se v češtině, nezáleží na výsledku přijímací zkoušky.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u="sng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</a:t>
            </a: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8978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Lex Ukrajina obsahuje celou řadu nejasností, nepřesností a problematických ustanovení.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Je nanejvýš vhodné postupovat obezřetně, nespěchat – domlouvejte se mezi sebou a s námi, ptejte se.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Myslete na důsledky svých rozhodnutí – není  nejlepší rychlé rozhodnutí, které vyřeší malý problém teď, ale vygeneruje dva větší problémy za týden, za měsíc nebo za rok. 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u="sng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</a:t>
            </a: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807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r>
              <a:rPr lang="cs-CZ" dirty="0"/>
              <a:t>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2800" b="1" dirty="0"/>
              <a:t>Děkuji za pozornost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4000" b="1" dirty="0">
                <a:sym typeface="Wingdings" panose="05000000000000000000" pitchFamily="2" charset="2"/>
              </a:rPr>
              <a:t></a:t>
            </a:r>
          </a:p>
          <a:p>
            <a:pPr algn="ctr" eaLnBrk="1" hangingPunct="1">
              <a:buFont typeface="Wingdings" pitchFamily="2" charset="2"/>
              <a:buNone/>
            </a:pPr>
            <a:endParaRPr lang="cs-CZ" sz="4000" b="1" dirty="0">
              <a:sym typeface="Wingdings" panose="05000000000000000000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cs-CZ" sz="4000" b="1" dirty="0">
                <a:sym typeface="Wingdings" panose="05000000000000000000" pitchFamily="2" charset="2"/>
              </a:rPr>
              <a:t>Držme se!</a:t>
            </a:r>
            <a:endParaRPr lang="cs-CZ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Obsah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r>
              <a:rPr lang="cs-CZ" sz="2400" b="1" dirty="0">
                <a:latin typeface="Arial" charset="0"/>
              </a:rPr>
              <a:t>Termíny porad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Zástupce ředitele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Dr. </a:t>
            </a:r>
            <a:r>
              <a:rPr lang="cs-CZ" sz="2400" b="1" dirty="0" err="1">
                <a:latin typeface="Arial" charset="0"/>
              </a:rPr>
              <a:t>Timová</a:t>
            </a:r>
            <a:r>
              <a:rPr lang="cs-CZ" sz="2400" b="1" dirty="0">
                <a:latin typeface="Arial" charset="0"/>
              </a:rPr>
              <a:t> 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Uprchlíci a školství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Termíny letošních porad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Dvoudenní porada 22. a 23. září 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- místo bude upřesněno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Vánoční porada 7. prosince v multimediálním sále KÚ LK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015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Zástupce ředitele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Povinnost ustanovit zástupce ředitele vyplývá ze zřizovací listiny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Je-li stanoveno více zástupců, musí být určeno jejich pořadí, to musí být veřejně dostupné, např. na webových stránkách školy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Je-li zástupce ředitele zapsán v obchodním rejstříku, nezapomínat aktualizovat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Nelze jakkoli omezovat pravomoc zástupce ředitele – v době nepřítomnosti ředitele ho zastupuje </a:t>
            </a:r>
            <a:r>
              <a:rPr lang="cs-CZ" sz="2400" b="1" u="sng" dirty="0">
                <a:latin typeface="Arial" charset="0"/>
              </a:rPr>
              <a:t>v plném rozsahu!</a:t>
            </a: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303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476672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Dr. </a:t>
            </a:r>
            <a:r>
              <a:rPr lang="cs-CZ" sz="2400" dirty="0" err="1">
                <a:latin typeface="Arial" charset="0"/>
              </a:rPr>
              <a:t>Timová</a:t>
            </a:r>
            <a:br>
              <a:rPr lang="cs-CZ" sz="2400" dirty="0">
                <a:latin typeface="Arial" charset="0"/>
              </a:rPr>
            </a:b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12776"/>
            <a:ext cx="8229600" cy="52562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     </a:t>
            </a: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Nejslavnější veterinářka v Libereckém kraji </a:t>
            </a:r>
            <a:r>
              <a:rPr lang="cs-CZ" sz="2400" b="1" dirty="0">
                <a:latin typeface="Arial" charset="0"/>
                <a:sym typeface="Wingdings" panose="05000000000000000000" pitchFamily="2" charset="2"/>
              </a:rPr>
              <a:t></a:t>
            </a: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Rozesílá mnoha různým institucím včetně škol  nesmyslné žádosti o informace podle zákona o svobodném přístupu k informacím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 naposledy 16 stránek, 30 dotazů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 odložit? odpovědět? ignorovat?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u="sng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u="sng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227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404664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dr. </a:t>
            </a:r>
            <a:r>
              <a:rPr lang="cs-CZ" sz="2400" dirty="0" err="1">
                <a:latin typeface="Arial" charset="0"/>
              </a:rPr>
              <a:t>Timová</a:t>
            </a:r>
            <a:r>
              <a:rPr lang="cs-CZ" sz="2400" dirty="0">
                <a:latin typeface="Arial" charset="0"/>
              </a:rPr>
              <a:t> </a:t>
            </a: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     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405 TZ – popírání, zpochybňování, schvalování a ospravedlňování </a:t>
            </a:r>
            <a:r>
              <a:rPr lang="cs-CZ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genocidia</a:t>
            </a:r>
            <a:endParaRPr lang="cs-CZ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endParaRPr lang="cs-CZ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365 TZ – schvalování trestného činu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355 TZ – hanobení národa, rasy, etnické nebo jiné skupiny osob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 356 TZ – podněcování k nenávisti vůči skupině osob nebo k omezování jejich práv a svobod.</a:t>
            </a:r>
            <a:endParaRPr lang="cs-CZ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04720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0" y="548680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dr. </a:t>
            </a:r>
            <a:r>
              <a:rPr lang="cs-CZ" sz="2400" dirty="0" err="1">
                <a:latin typeface="Arial" charset="0"/>
              </a:rPr>
              <a:t>Timová</a:t>
            </a:r>
            <a:br>
              <a:rPr lang="cs-CZ" sz="2400" dirty="0">
                <a:latin typeface="Arial" charset="0"/>
              </a:rPr>
            </a:b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dirty="0"/>
              <a:t>     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Věcí se zabývá  Okresní státní zastupitelství v České Lípě (příslušné dle pobytu dr. Timové)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Je vhodné poslat státnímu zastupitelství do datové schránky výplody dr. Timové a napsat, v čem spatřujete problém – tím pomůžete zmapovat rozsah trestné činnosti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Věc má na starosti Mgr. Barbora Bukvová </a:t>
            </a:r>
            <a:r>
              <a:rPr lang="cs-CZ" sz="2400" b="1" dirty="0" err="1">
                <a:latin typeface="Arial" charset="0"/>
              </a:rPr>
              <a:t>Mildeová</a:t>
            </a:r>
            <a:r>
              <a:rPr lang="cs-CZ" sz="2400" b="1" dirty="0">
                <a:latin typeface="Arial" charset="0"/>
              </a:rPr>
              <a:t>, vedeno pod </a:t>
            </a:r>
            <a:r>
              <a:rPr lang="cs-CZ" sz="2400" b="1" dirty="0" err="1">
                <a:latin typeface="Arial" charset="0"/>
              </a:rPr>
              <a:t>sp</a:t>
            </a:r>
            <a:r>
              <a:rPr lang="cs-CZ" sz="2400" b="1" dirty="0">
                <a:latin typeface="Arial" charset="0"/>
              </a:rPr>
              <a:t>. zn. ZN 81/2022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22449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Lex Ukrajina (zákon č. 67/2022 Sb., o opatřeních v oblasti školství v souvislosti s ozbrojeným konfliktem na území Ukrajiny vyvolaným invazí vojsk Ruské federace), lex </a:t>
            </a:r>
            <a:r>
              <a:rPr lang="cs-CZ" sz="2400" b="1" dirty="0" err="1">
                <a:latin typeface="Arial" charset="0"/>
              </a:rPr>
              <a:t>specialis</a:t>
            </a:r>
            <a:r>
              <a:rPr lang="cs-CZ" sz="2400" b="1" dirty="0">
                <a:latin typeface="Arial" charset="0"/>
              </a:rPr>
              <a:t>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Komentáře k zákonu Lex Ukrajina pro oblast regionálního školství, MŠMT, 21. 3. 2022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Další materiály, metodika, odkazy, též v ukrajinštině na www.edu.cz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Uprchlíci a školství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Komentáře k zákonu Lex Ukrajina pro oblast regionálního školství – používat jako pomůcku, nikoli dogma – obsahuje chyby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I v nouzovém stavu platí právní řád!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§ 20 školského zákona – vzdělávání cizinců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Ukrajinci mají stejný přístup ke vzdělávání a školským službám jako občané  ČR, tj. </a:t>
            </a:r>
            <a:r>
              <a:rPr lang="cs-CZ" sz="2400" b="1" u="sng" dirty="0">
                <a:latin typeface="Arial" charset="0"/>
              </a:rPr>
              <a:t>stejná práva a povinnosti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3906720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5150</TotalTime>
  <Words>796</Words>
  <Application>Microsoft Office PowerPoint</Application>
  <PresentationFormat>Předvádění na obrazovce (4:3)</PresentationFormat>
  <Paragraphs>191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Výchozí návrh</vt:lpstr>
      <vt:lpstr>       Právní okénko    </vt:lpstr>
      <vt:lpstr>Obsah</vt:lpstr>
      <vt:lpstr>Termíny letošních porad</vt:lpstr>
      <vt:lpstr>Zástupce ředitele</vt:lpstr>
      <vt:lpstr>Dr. Timová </vt:lpstr>
      <vt:lpstr>dr. Timová </vt:lpstr>
      <vt:lpstr>dr. Timová </vt:lpstr>
      <vt:lpstr>Uprchlíci a školství </vt:lpstr>
      <vt:lpstr>Uprchlíci a školství </vt:lpstr>
      <vt:lpstr>Uprchlíci a školství </vt:lpstr>
      <vt:lpstr>Uprchlíci a školství </vt:lpstr>
      <vt:lpstr>Uprchlíci a školství </vt:lpstr>
      <vt:lpstr>Uprchlíci a školství </vt:lpstr>
      <vt:lpstr>Uprchlíci a školství </vt:lpstr>
      <vt:lpstr>Prezentace aplikace PowerPoint</vt:lpstr>
    </vt:vector>
  </TitlesOfParts>
  <Manager>Robert Gamba</Manager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porady ředitelů škol a školských zařízení</dc:title>
  <dc:subject>Administrativa</dc:subject>
  <dc:creator>Leoš Křeček</dc:creator>
  <cp:lastModifiedBy>Vašková Helena</cp:lastModifiedBy>
  <cp:revision>327</cp:revision>
  <cp:lastPrinted>2022-03-23T17:10:23Z</cp:lastPrinted>
  <dcterms:created xsi:type="dcterms:W3CDTF">2007-06-26T22:35:24Z</dcterms:created>
  <dcterms:modified xsi:type="dcterms:W3CDTF">2022-03-23T17:20:15Z</dcterms:modified>
</cp:coreProperties>
</file>